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F2548-DF4D-4455-BCB2-22D563498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B90739-7495-4924-8FD3-2D0AD11E0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7806C1-AA12-4DD1-B7F7-D676ADEA3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B810-7D4B-43E7-B0F3-F8FD5F41D861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95A7BB-5F89-4531-86E7-E47D6381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FEA743-82B0-491B-BB83-3E5F4F05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010E-8AF1-4758-A54C-655A55F0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1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4F2B1-2230-4104-8DB9-51D29E2B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2FD8A-534A-45AA-9A16-BEDCC895B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926594-E11F-44ED-AE28-935E425D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B810-7D4B-43E7-B0F3-F8FD5F41D861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C8C8B4-75D4-4E0A-A2F0-D6803166D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251ABC-707F-4D25-8F77-C3B8DC74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010E-8AF1-4758-A54C-655A55F0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6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B400E2-7085-479B-BEDC-7183A5810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73474F-A0A0-48E5-93EF-7B89E16CB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406D6-DB13-44F5-95E5-F9FAACD4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B810-7D4B-43E7-B0F3-F8FD5F41D861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F4F92-AA3E-459D-A531-44A36DFF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B6C411-55D6-447A-AAE5-9052273A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010E-8AF1-4758-A54C-655A55F0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2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7AD67-3F5F-4797-98E8-1BB327216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21129-43E0-47EF-AF38-ED4E5D57E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9CA62-DB17-480D-B98F-93F62A25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B810-7D4B-43E7-B0F3-F8FD5F41D861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8F043A-9AB4-4AFA-9567-7C95FA117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C282C4-3E06-4EC3-8390-55611E74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010E-8AF1-4758-A54C-655A55F0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54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3A4CD-9E70-403A-8DFE-AE036431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7149D-E299-4E9A-A861-B8E8A703A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5950B7-9605-4C39-A12F-1827970C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B810-7D4B-43E7-B0F3-F8FD5F41D861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783B12-D72D-4437-A711-ACBE49615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E0186D-E136-4655-8C8C-7F0FEBF4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010E-8AF1-4758-A54C-655A55F0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83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D86FD-1712-4F25-92B4-F523937D7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E3784-1012-49D4-8944-1F32CC4DF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CB6635-E3C3-456F-B21E-AFED7F6D1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9D84C0-1D85-4594-ABB8-9FFE93B4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B810-7D4B-43E7-B0F3-F8FD5F41D861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146A48-E35C-4D47-9377-BAB09C62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0638EA-A22D-4366-B693-1FE70835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010E-8AF1-4758-A54C-655A55F0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2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3C370-F53A-4B78-B955-76B9662F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C21447-FE86-4C00-8385-9877E806D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768E17-09DF-44F1-A641-8585DF52F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C8B1BB-FDED-4109-816D-63D68210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C2B2499-2CB5-400E-B03E-3BDD7A3C8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06F1E0-8A6C-4C52-86B8-1CAB5423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B810-7D4B-43E7-B0F3-F8FD5F41D861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0540FB-B3D1-4274-8C57-76F07D91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DC26E5-9807-498A-B977-8E1DF7FA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010E-8AF1-4758-A54C-655A55F0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8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A3431-B97C-4DE3-81B8-69A026B2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21B676-78B2-4190-BBB2-B56D1DA2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B810-7D4B-43E7-B0F3-F8FD5F41D861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1F1573-B984-4D9E-BC38-E56238B8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28300A-9AF6-4123-8B1F-BE0C26F6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010E-8AF1-4758-A54C-655A55F0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63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DACCC8-0EFD-4225-8876-4411EEFC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B810-7D4B-43E7-B0F3-F8FD5F41D861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F9B0CE-5C58-4ECA-883C-3E3B0BEC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35DBBD-D231-4FBD-8844-02A7A6C4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010E-8AF1-4758-A54C-655A55F0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5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2B795-E321-4D45-822B-5F843249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2BCE7F-CB0D-4474-A4F7-78F7308E5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4C70D4-A52D-4B58-972D-E3AF9C902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63D4E1-30BA-438D-A8E2-CF3F79B9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B810-7D4B-43E7-B0F3-F8FD5F41D861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B1A75-21AD-4B6E-90A2-3642D9C9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580468-4460-4576-9D0A-A2D6E6D0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010E-8AF1-4758-A54C-655A55F0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7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30991-7706-4390-9623-FB371BFB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D64A99-55BC-49D8-A49E-0031040C4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32B274-E7E5-4333-8737-19DA6346C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7DA9FE-3AE2-4A47-9769-3763552B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5B810-7D4B-43E7-B0F3-F8FD5F41D861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5E8181-1680-4038-893A-4A3B0012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E9A0F1-BB76-4EA7-AB6E-4718D082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010E-8AF1-4758-A54C-655A55F0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4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DE4FC7-A60B-4598-909C-4BEC72292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4744FB-17BB-45FD-B467-72D15B186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9F0812-8F35-4B13-B7FA-2003C3E28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5B810-7D4B-43E7-B0F3-F8FD5F41D861}" type="datetimeFigureOut">
              <a:rPr lang="ru-RU" smtClean="0"/>
              <a:t>30.06.2021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462B6-E06A-4054-994B-A8E3A716F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440E64-A86C-4289-AF35-EAE0C41C0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1010E-8AF1-4758-A54C-655A55F0B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3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3.png"/><Relationship Id="rId5" Type="http://schemas.openxmlformats.org/officeDocument/2006/relationships/slide" Target="slide10.xml"/><Relationship Id="rId10" Type="http://schemas.openxmlformats.org/officeDocument/2006/relationships/slide" Target="slide2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3.png"/><Relationship Id="rId7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1.xml"/><Relationship Id="rId7" Type="http://schemas.openxmlformats.org/officeDocument/2006/relationships/slide" Target="slide2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2.xml"/><Relationship Id="rId3" Type="http://schemas.openxmlformats.org/officeDocument/2006/relationships/slide" Target="slide26.xml"/><Relationship Id="rId7" Type="http://schemas.openxmlformats.org/officeDocument/2006/relationships/slide" Target="slide30.xml"/><Relationship Id="rId12" Type="http://schemas.openxmlformats.org/officeDocument/2006/relationships/slide" Target="slide3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11" Type="http://schemas.openxmlformats.org/officeDocument/2006/relationships/slide" Target="slide34.xml"/><Relationship Id="rId5" Type="http://schemas.openxmlformats.org/officeDocument/2006/relationships/slide" Target="slide28.xml"/><Relationship Id="rId10" Type="http://schemas.openxmlformats.org/officeDocument/2006/relationships/slide" Target="slide33.xml"/><Relationship Id="rId4" Type="http://schemas.openxmlformats.org/officeDocument/2006/relationships/slide" Target="slide27.xml"/><Relationship Id="rId9" Type="http://schemas.openxmlformats.org/officeDocument/2006/relationships/slide" Target="slide32.xml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30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CCA468-E0F0-4B30-8D15-06B068089907}"/>
              </a:ext>
            </a:extLst>
          </p:cNvPr>
          <p:cNvSpPr/>
          <p:nvPr/>
        </p:nvSpPr>
        <p:spPr>
          <a:xfrm>
            <a:off x="1654629" y="825866"/>
            <a:ext cx="91294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4) 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Почему античные Олимпийские игры называли праздником мира?</a:t>
            </a:r>
          </a:p>
          <a:p>
            <a:pPr marL="36576"/>
            <a:endParaRPr lang="ru-RU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301C59-60D9-41F6-927A-0539B21A689F}"/>
              </a:ext>
            </a:extLst>
          </p:cNvPr>
          <p:cNvSpPr/>
          <p:nvPr/>
        </p:nvSpPr>
        <p:spPr>
          <a:xfrm>
            <a:off x="1364343" y="3711632"/>
            <a:ext cx="103517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Так как даже если шли войны, то их прекращали на время игр – «Священное перемирие</a:t>
            </a:r>
            <a:r>
              <a:rPr lang="ru-RU" sz="4000" dirty="0">
                <a:solidFill>
                  <a:srgbClr val="002060"/>
                </a:solidFill>
              </a:rPr>
              <a:t>»</a:t>
            </a:r>
            <a:endParaRPr lang="ru-RU" sz="1600" dirty="0"/>
          </a:p>
        </p:txBody>
      </p:sp>
      <p:pic>
        <p:nvPicPr>
          <p:cNvPr id="5" name="Рисунок 4">
            <a:hlinkClick r:id="rId2" action="ppaction://hlinksldjump"/>
            <a:extLst>
              <a:ext uri="{FF2B5EF4-FFF2-40B4-BE49-F238E27FC236}">
                <a16:creationId xmlns:a16="http://schemas.microsoft.com/office/drawing/2014/main" id="{4385A2AB-4C59-466D-A769-F75E42F07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610" y="381264"/>
            <a:ext cx="1107384" cy="1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9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CCA468-E0F0-4B30-8D15-06B068089907}"/>
              </a:ext>
            </a:extLst>
          </p:cNvPr>
          <p:cNvSpPr/>
          <p:nvPr/>
        </p:nvSpPr>
        <p:spPr>
          <a:xfrm>
            <a:off x="1654629" y="825866"/>
            <a:ext cx="91294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5) 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Как называли победителя Олимпийских игр в Древней Греции?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301C59-60D9-41F6-927A-0539B21A689F}"/>
              </a:ext>
            </a:extLst>
          </p:cNvPr>
          <p:cNvSpPr/>
          <p:nvPr/>
        </p:nvSpPr>
        <p:spPr>
          <a:xfrm>
            <a:off x="7561943" y="4190603"/>
            <a:ext cx="3457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Олимпионик</a:t>
            </a:r>
            <a:endParaRPr lang="ru-RU" sz="1600" dirty="0"/>
          </a:p>
        </p:txBody>
      </p:sp>
      <p:pic>
        <p:nvPicPr>
          <p:cNvPr id="5" name="Рисунок 4">
            <a:hlinkClick r:id="rId2" action="ppaction://hlinksldjump"/>
            <a:extLst>
              <a:ext uri="{FF2B5EF4-FFF2-40B4-BE49-F238E27FC236}">
                <a16:creationId xmlns:a16="http://schemas.microsoft.com/office/drawing/2014/main" id="{29EC8EF5-762E-4E0B-9713-3D6D3676F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610" y="381264"/>
            <a:ext cx="1107384" cy="1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CCA468-E0F0-4B30-8D15-06B068089907}"/>
              </a:ext>
            </a:extLst>
          </p:cNvPr>
          <p:cNvSpPr/>
          <p:nvPr/>
        </p:nvSpPr>
        <p:spPr>
          <a:xfrm>
            <a:off x="725715" y="476993"/>
            <a:ext cx="91294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/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6) </a:t>
            </a:r>
            <a:r>
              <a:rPr lang="ru-RU" sz="4000" b="1" dirty="0">
                <a:solidFill>
                  <a:srgbClr val="002060"/>
                </a:solidFill>
              </a:rPr>
              <a:t>Назовите имя римского императора-христианина, запретившего в 394 г. н. э. Олимпийские игры как «языческие». </a:t>
            </a:r>
            <a:endParaRPr lang="en-US" sz="4000" b="1" dirty="0">
              <a:solidFill>
                <a:srgbClr val="002060"/>
              </a:solidFill>
            </a:endParaRPr>
          </a:p>
          <a:p>
            <a:pPr marL="36576"/>
            <a:endParaRPr lang="ru-RU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pPr marL="36576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А</a:t>
            </a: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.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Феодосии Славный</a:t>
            </a:r>
            <a:endParaRPr lang="ru-RU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pPr marL="36576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Б</a:t>
            </a: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.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Феодосии Великий</a:t>
            </a:r>
            <a:endParaRPr lang="ru-RU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pPr marL="36576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В</a:t>
            </a: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.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Феодосии Могучий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301C59-60D9-41F6-927A-0539B21A689F}"/>
              </a:ext>
            </a:extLst>
          </p:cNvPr>
          <p:cNvSpPr/>
          <p:nvPr/>
        </p:nvSpPr>
        <p:spPr>
          <a:xfrm>
            <a:off x="6960512" y="5227070"/>
            <a:ext cx="5094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Феодосии Великий</a:t>
            </a:r>
            <a:endParaRPr lang="ru-RU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3935DE5-269D-4406-A460-B6DC2666E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168" y="2454301"/>
            <a:ext cx="1797946" cy="276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hlinkClick r:id="rId3" action="ppaction://hlinksldjump"/>
            <a:extLst>
              <a:ext uri="{FF2B5EF4-FFF2-40B4-BE49-F238E27FC236}">
                <a16:creationId xmlns:a16="http://schemas.microsoft.com/office/drawing/2014/main" id="{58F16978-43A1-44BA-A50D-B8C8ABADC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610" y="381264"/>
            <a:ext cx="1107384" cy="1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6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CCA468-E0F0-4B30-8D15-06B068089907}"/>
              </a:ext>
            </a:extLst>
          </p:cNvPr>
          <p:cNvSpPr/>
          <p:nvPr/>
        </p:nvSpPr>
        <p:spPr>
          <a:xfrm>
            <a:off x="943429" y="445985"/>
            <a:ext cx="91294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/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7) 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Кто выступил с предложением возродить Олимпийские игры?</a:t>
            </a:r>
            <a:endParaRPr lang="en-US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pPr marL="36576"/>
            <a:endParaRPr lang="ru-RU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pPr marL="36576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А</a:t>
            </a: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.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 Французский общественный деятель барон Пьер де Кубертен</a:t>
            </a:r>
          </a:p>
          <a:p>
            <a:pPr marL="36576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Б</a:t>
            </a: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.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 Пифагор</a:t>
            </a:r>
          </a:p>
          <a:p>
            <a:pPr marL="36576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В</a:t>
            </a: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.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 Нина Пономарева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301C59-60D9-41F6-927A-0539B21A689F}"/>
              </a:ext>
            </a:extLst>
          </p:cNvPr>
          <p:cNvSpPr/>
          <p:nvPr/>
        </p:nvSpPr>
        <p:spPr>
          <a:xfrm>
            <a:off x="3251200" y="4847190"/>
            <a:ext cx="100896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Французский общественный деятель </a:t>
            </a:r>
            <a:endParaRPr lang="en-US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барон Пьер де Кубертен</a:t>
            </a:r>
            <a:endParaRPr lang="ru-RU" dirty="0"/>
          </a:p>
        </p:txBody>
      </p:sp>
      <p:pic>
        <p:nvPicPr>
          <p:cNvPr id="5" name="Рисунок 4">
            <a:hlinkClick r:id="rId2" action="ppaction://hlinksldjump"/>
            <a:extLst>
              <a:ext uri="{FF2B5EF4-FFF2-40B4-BE49-F238E27FC236}">
                <a16:creationId xmlns:a16="http://schemas.microsoft.com/office/drawing/2014/main" id="{AF2CECEB-E9A4-4A6A-BCB5-450352923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610" y="381264"/>
            <a:ext cx="1107384" cy="1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9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CCA468-E0F0-4B30-8D15-06B068089907}"/>
              </a:ext>
            </a:extLst>
          </p:cNvPr>
          <p:cNvSpPr/>
          <p:nvPr/>
        </p:nvSpPr>
        <p:spPr>
          <a:xfrm>
            <a:off x="1172641" y="825866"/>
            <a:ext cx="96114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8) 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Чем никогда не награждали победителей в спортивных состязаниях?</a:t>
            </a:r>
            <a:endParaRPr lang="en-US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endParaRPr lang="en-US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А. Оливковым венком</a:t>
            </a:r>
          </a:p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Б. Хрустальным башмачком</a:t>
            </a:r>
          </a:p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В. Медалью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301C59-60D9-41F6-927A-0539B21A689F}"/>
              </a:ext>
            </a:extLst>
          </p:cNvPr>
          <p:cNvSpPr/>
          <p:nvPr/>
        </p:nvSpPr>
        <p:spPr>
          <a:xfrm>
            <a:off x="5021944" y="5056120"/>
            <a:ext cx="70279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Хрустальным башмачком</a:t>
            </a:r>
            <a:endParaRPr lang="ru-RU" sz="1600" dirty="0"/>
          </a:p>
        </p:txBody>
      </p:sp>
      <p:pic>
        <p:nvPicPr>
          <p:cNvPr id="5" name="Рисунок 4">
            <a:hlinkClick r:id="rId2" action="ppaction://hlinksldjump"/>
            <a:extLst>
              <a:ext uri="{FF2B5EF4-FFF2-40B4-BE49-F238E27FC236}">
                <a16:creationId xmlns:a16="http://schemas.microsoft.com/office/drawing/2014/main" id="{5333EA47-5FC5-44C6-8BAB-9EB73ED5A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610" y="381264"/>
            <a:ext cx="1107384" cy="1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9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2292D0-B278-41C2-A67A-9297800E2071}"/>
              </a:ext>
            </a:extLst>
          </p:cNvPr>
          <p:cNvSpPr/>
          <p:nvPr/>
        </p:nvSpPr>
        <p:spPr>
          <a:xfrm>
            <a:off x="1187155" y="579123"/>
            <a:ext cx="96114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1</a:t>
            </a: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) 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Велосипедные гонки по треку?</a:t>
            </a:r>
            <a:endParaRPr lang="en-US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endParaRPr lang="en-US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А. Велотрек</a:t>
            </a:r>
          </a:p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Б. Гонки на тандемах</a:t>
            </a:r>
          </a:p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В. Гонка с лидером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9FC1185-E487-47EE-8F2D-07073AE69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52" y="3995965"/>
            <a:ext cx="4676775" cy="245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4307DB-954B-4196-AA66-806D9CCD8A11}"/>
              </a:ext>
            </a:extLst>
          </p:cNvPr>
          <p:cNvSpPr/>
          <p:nvPr/>
        </p:nvSpPr>
        <p:spPr>
          <a:xfrm>
            <a:off x="7049083" y="4870747"/>
            <a:ext cx="2247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Велотрек</a:t>
            </a:r>
            <a:endParaRPr lang="ru-RU" sz="4000" dirty="0"/>
          </a:p>
        </p:txBody>
      </p:sp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id="{1B8895D7-1A4C-4EE6-BFFF-61AACAF75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610" y="381264"/>
            <a:ext cx="1107384" cy="1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2292D0-B278-41C2-A67A-9297800E2071}"/>
              </a:ext>
            </a:extLst>
          </p:cNvPr>
          <p:cNvSpPr/>
          <p:nvPr/>
        </p:nvSpPr>
        <p:spPr>
          <a:xfrm>
            <a:off x="768837" y="321488"/>
            <a:ext cx="106543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) </a:t>
            </a:r>
            <a:r>
              <a:rPr lang="ru-RU" sz="4000" b="1" dirty="0">
                <a:solidFill>
                  <a:srgbClr val="002060"/>
                </a:solidFill>
              </a:rPr>
              <a:t>Вид спорта с обручем, лентой, булавой, мячом? </a:t>
            </a:r>
            <a:endParaRPr lang="en-US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endParaRPr lang="en-US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А. Художественная гимнастика</a:t>
            </a:r>
          </a:p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Б. Легкая атлетика</a:t>
            </a:r>
          </a:p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В. Пляжный волейбол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4307DB-954B-4196-AA66-806D9CCD8A11}"/>
              </a:ext>
            </a:extLst>
          </p:cNvPr>
          <p:cNvSpPr/>
          <p:nvPr/>
        </p:nvSpPr>
        <p:spPr>
          <a:xfrm>
            <a:off x="6881443" y="4681839"/>
            <a:ext cx="38932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Художественная гимнастика</a:t>
            </a:r>
            <a:endParaRPr lang="ru-RU" sz="4000" dirty="0"/>
          </a:p>
        </p:txBody>
      </p:sp>
      <p:pic>
        <p:nvPicPr>
          <p:cNvPr id="1026" name="Picture 2" descr="Спортсменки ЦСКА Дина и Арина Аверины выступят на московском этапе Гран-при  по художественной гимнастике">
            <a:extLst>
              <a:ext uri="{FF2B5EF4-FFF2-40B4-BE49-F238E27FC236}">
                <a16:creationId xmlns:a16="http://schemas.microsoft.com/office/drawing/2014/main" id="{36FF18A1-8817-444B-B0C0-D18D63D07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23" y="4107140"/>
            <a:ext cx="4396157" cy="247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rId3" action="ppaction://hlinksldjump"/>
            <a:extLst>
              <a:ext uri="{FF2B5EF4-FFF2-40B4-BE49-F238E27FC236}">
                <a16:creationId xmlns:a16="http://schemas.microsoft.com/office/drawing/2014/main" id="{456DA5FC-2F12-4FE8-919A-D1775ADE6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610" y="381264"/>
            <a:ext cx="1107384" cy="1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2292D0-B278-41C2-A67A-9297800E2071}"/>
              </a:ext>
            </a:extLst>
          </p:cNvPr>
          <p:cNvSpPr/>
          <p:nvPr/>
        </p:nvSpPr>
        <p:spPr>
          <a:xfrm>
            <a:off x="1347957" y="591111"/>
            <a:ext cx="106543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3</a:t>
            </a: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) </a:t>
            </a:r>
            <a:r>
              <a:rPr lang="ru-RU" altLang="ru-RU" sz="4000" b="1" dirty="0">
                <a:solidFill>
                  <a:srgbClr val="002060"/>
                </a:solidFill>
              </a:rPr>
              <a:t>Командная игра с мячом и битой?</a:t>
            </a:r>
          </a:p>
          <a:p>
            <a:endParaRPr lang="en-US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А. Гольф</a:t>
            </a:r>
          </a:p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Б. Бейсбол</a:t>
            </a:r>
          </a:p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В. Хоккей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4307DB-954B-4196-AA66-806D9CCD8A11}"/>
              </a:ext>
            </a:extLst>
          </p:cNvPr>
          <p:cNvSpPr/>
          <p:nvPr/>
        </p:nvSpPr>
        <p:spPr>
          <a:xfrm>
            <a:off x="7917763" y="4548619"/>
            <a:ext cx="3893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Бейсбол</a:t>
            </a:r>
            <a:endParaRPr lang="ru-RU" sz="4000" dirty="0"/>
          </a:p>
        </p:txBody>
      </p:sp>
      <p:pic>
        <p:nvPicPr>
          <p:cNvPr id="2050" name="Picture 2" descr="Бейсбол в Нью-Йорке: лучшие традиции">
            <a:extLst>
              <a:ext uri="{FF2B5EF4-FFF2-40B4-BE49-F238E27FC236}">
                <a16:creationId xmlns:a16="http://schemas.microsoft.com/office/drawing/2014/main" id="{7A848FE2-5502-4F67-958F-D6989C5A4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265" y="3212827"/>
            <a:ext cx="3379470" cy="337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rId3" action="ppaction://hlinksldjump"/>
            <a:extLst>
              <a:ext uri="{FF2B5EF4-FFF2-40B4-BE49-F238E27FC236}">
                <a16:creationId xmlns:a16="http://schemas.microsoft.com/office/drawing/2014/main" id="{511766FE-96FB-4421-99EF-EAF8438C6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610" y="381264"/>
            <a:ext cx="1107384" cy="1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3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2292D0-B278-41C2-A67A-9297800E2071}"/>
              </a:ext>
            </a:extLst>
          </p:cNvPr>
          <p:cNvSpPr/>
          <p:nvPr/>
        </p:nvSpPr>
        <p:spPr>
          <a:xfrm>
            <a:off x="594666" y="283302"/>
            <a:ext cx="106543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4</a:t>
            </a: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) </a:t>
            </a:r>
            <a:r>
              <a:rPr lang="ru-RU" altLang="ru-RU" sz="4000" b="1" dirty="0">
                <a:solidFill>
                  <a:srgbClr val="002060"/>
                </a:solidFill>
              </a:rPr>
              <a:t>Что в себя включает летний «Триатлон»?</a:t>
            </a:r>
          </a:p>
          <a:p>
            <a:endParaRPr lang="en-US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А. Спринт, прыжок в длину, плавание </a:t>
            </a:r>
          </a:p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Б. Плавание , велогонки, бег </a:t>
            </a:r>
          </a:p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В. Прыжки в высоту, прыжки с трамплина, спортивная ходьба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4307DB-954B-4196-AA66-806D9CCD8A11}"/>
              </a:ext>
            </a:extLst>
          </p:cNvPr>
          <p:cNvSpPr/>
          <p:nvPr/>
        </p:nvSpPr>
        <p:spPr>
          <a:xfrm>
            <a:off x="8527363" y="4388962"/>
            <a:ext cx="38932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Плавание , велогонки, бег</a:t>
            </a:r>
            <a:endParaRPr lang="ru-RU" sz="4000" dirty="0"/>
          </a:p>
        </p:txBody>
      </p:sp>
      <p:pic>
        <p:nvPicPr>
          <p:cNvPr id="3074" name="Picture 2" descr="Триатлон: описание, история, этапы, соревнования﻿">
            <a:extLst>
              <a:ext uri="{FF2B5EF4-FFF2-40B4-BE49-F238E27FC236}">
                <a16:creationId xmlns:a16="http://schemas.microsoft.com/office/drawing/2014/main" id="{DC9F6BF5-C457-4D17-AF7D-76A80E76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43" y="4066477"/>
            <a:ext cx="4847772" cy="271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rId3" action="ppaction://hlinksldjump"/>
            <a:extLst>
              <a:ext uri="{FF2B5EF4-FFF2-40B4-BE49-F238E27FC236}">
                <a16:creationId xmlns:a16="http://schemas.microsoft.com/office/drawing/2014/main" id="{5035B299-9371-4C28-89D4-8FF2216C0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610" y="381264"/>
            <a:ext cx="1107384" cy="1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2292D0-B278-41C2-A67A-9297800E2071}"/>
              </a:ext>
            </a:extLst>
          </p:cNvPr>
          <p:cNvSpPr/>
          <p:nvPr/>
        </p:nvSpPr>
        <p:spPr>
          <a:xfrm>
            <a:off x="1115639" y="469511"/>
            <a:ext cx="106543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5</a:t>
            </a: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) </a:t>
            </a:r>
            <a:r>
              <a:rPr lang="ru-RU" altLang="ru-RU" sz="4000" b="1" dirty="0">
                <a:solidFill>
                  <a:srgbClr val="002060"/>
                </a:solidFill>
              </a:rPr>
              <a:t>Олимпийский вид спорта в котором разыгрывается 47 комплектов наград?</a:t>
            </a:r>
          </a:p>
          <a:p>
            <a:endParaRPr lang="en-US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А. Гимнастика</a:t>
            </a:r>
          </a:p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Б. Легкая атлетика</a:t>
            </a:r>
          </a:p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В. Тяжелая атлетика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4307DB-954B-4196-AA66-806D9CCD8A11}"/>
              </a:ext>
            </a:extLst>
          </p:cNvPr>
          <p:cNvSpPr/>
          <p:nvPr/>
        </p:nvSpPr>
        <p:spPr>
          <a:xfrm>
            <a:off x="7264620" y="5024111"/>
            <a:ext cx="3893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Легкая атлетика</a:t>
            </a:r>
            <a:endParaRPr lang="ru-RU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F27BB-303E-4494-8F6F-B78F36ADA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01" y="2131551"/>
            <a:ext cx="5154316" cy="289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hlinkClick r:id="rId3" action="ppaction://hlinksldjump"/>
            <a:extLst>
              <a:ext uri="{FF2B5EF4-FFF2-40B4-BE49-F238E27FC236}">
                <a16:creationId xmlns:a16="http://schemas.microsoft.com/office/drawing/2014/main" id="{DD20BC69-5499-4035-9EC4-270B326E4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610" y="381264"/>
            <a:ext cx="1107384" cy="1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7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466D8A-1A2F-4BED-B0CB-1E06787A5C9C}"/>
              </a:ext>
            </a:extLst>
          </p:cNvPr>
          <p:cNvSpPr/>
          <p:nvPr/>
        </p:nvSpPr>
        <p:spPr>
          <a:xfrm>
            <a:off x="3403832" y="406976"/>
            <a:ext cx="5117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>
                <a:solidFill>
                  <a:srgbClr val="7030A0"/>
                </a:solidFill>
                <a:latin typeface="Lemon Tuesday" panose="02000506040000020004" pitchFamily="2" charset="-52"/>
                <a:cs typeface="Times New Roman" pitchFamily="18" charset="0"/>
              </a:rPr>
              <a:t>Категории вопросов</a:t>
            </a:r>
            <a:endParaRPr lang="ru-RU" sz="4800" dirty="0">
              <a:latin typeface="Lemon Tuesday" panose="02000506040000020004" pitchFamily="2" charset="-52"/>
            </a:endParaRPr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F0F2EA7F-D267-4887-A394-FE02F614BC2A}"/>
              </a:ext>
            </a:extLst>
          </p:cNvPr>
          <p:cNvSpPr/>
          <p:nvPr/>
        </p:nvSpPr>
        <p:spPr>
          <a:xfrm>
            <a:off x="2742790" y="1637517"/>
            <a:ext cx="3107094" cy="1800809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senal" panose="02010504060200020004" pitchFamily="2" charset="0"/>
              </a:rPr>
              <a:t>ЦЕННОСТИ</a:t>
            </a:r>
          </a:p>
        </p:txBody>
      </p:sp>
      <p:sp>
        <p:nvSpPr>
          <p:cNvPr id="7" name="Прямоугольник: скругленные углы 6">
            <a:hlinkClick r:id="rId3" action="ppaction://hlinksldjump"/>
            <a:extLst>
              <a:ext uri="{FF2B5EF4-FFF2-40B4-BE49-F238E27FC236}">
                <a16:creationId xmlns:a16="http://schemas.microsoft.com/office/drawing/2014/main" id="{7966D716-2BDF-4E61-9DD5-BADFA5D76540}"/>
              </a:ext>
            </a:extLst>
          </p:cNvPr>
          <p:cNvSpPr/>
          <p:nvPr/>
        </p:nvSpPr>
        <p:spPr>
          <a:xfrm>
            <a:off x="6750212" y="1628189"/>
            <a:ext cx="3107094" cy="1800809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senal" panose="02010504060200020004" pitchFamily="2" charset="0"/>
              </a:rPr>
              <a:t>КТО? ГДЕ? КОГДА?</a:t>
            </a:r>
          </a:p>
        </p:txBody>
      </p:sp>
      <p:sp>
        <p:nvSpPr>
          <p:cNvPr id="8" name="Прямоугольник: скругленные углы 7">
            <a:hlinkClick r:id="rId4" action="ppaction://hlinksldjump"/>
            <a:extLst>
              <a:ext uri="{FF2B5EF4-FFF2-40B4-BE49-F238E27FC236}">
                <a16:creationId xmlns:a16="http://schemas.microsoft.com/office/drawing/2014/main" id="{49049047-453F-4D2E-BBF8-82ED162A366E}"/>
              </a:ext>
            </a:extLst>
          </p:cNvPr>
          <p:cNvSpPr/>
          <p:nvPr/>
        </p:nvSpPr>
        <p:spPr>
          <a:xfrm>
            <a:off x="2742790" y="3837870"/>
            <a:ext cx="3107094" cy="1800809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senal" panose="02010504060200020004" pitchFamily="2" charset="0"/>
              </a:rPr>
              <a:t>НАШ ДРУГ – СПОРТ!</a:t>
            </a:r>
          </a:p>
        </p:txBody>
      </p:sp>
      <p:sp>
        <p:nvSpPr>
          <p:cNvPr id="9" name="Прямоугольник: скругленные углы 8">
            <a:hlinkClick r:id="rId5" action="ppaction://hlinksldjump"/>
            <a:extLst>
              <a:ext uri="{FF2B5EF4-FFF2-40B4-BE49-F238E27FC236}">
                <a16:creationId xmlns:a16="http://schemas.microsoft.com/office/drawing/2014/main" id="{6AED5297-2620-4A7D-A39E-5A05A478B9EA}"/>
              </a:ext>
            </a:extLst>
          </p:cNvPr>
          <p:cNvSpPr/>
          <p:nvPr/>
        </p:nvSpPr>
        <p:spPr>
          <a:xfrm>
            <a:off x="6750212" y="3837870"/>
            <a:ext cx="3107094" cy="1800809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senal" panose="02010504060200020004" pitchFamily="2" charset="0"/>
              </a:rPr>
              <a:t>12 ПОДВИГОВ ГЕРАКЛА</a:t>
            </a:r>
          </a:p>
        </p:txBody>
      </p:sp>
    </p:spTree>
    <p:extLst>
      <p:ext uri="{BB962C8B-B14F-4D97-AF65-F5344CB8AC3E}">
        <p14:creationId xmlns:p14="http://schemas.microsoft.com/office/powerpoint/2010/main" val="1034206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AC5F8F-D6BF-4848-ABD0-5684542449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1" b="23266"/>
          <a:stretch/>
        </p:blipFill>
        <p:spPr>
          <a:xfrm>
            <a:off x="2667000" y="2519264"/>
            <a:ext cx="6858000" cy="375090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0AC9B2-C5D9-4229-9D79-73D54D956998}"/>
              </a:ext>
            </a:extLst>
          </p:cNvPr>
          <p:cNvSpPr/>
          <p:nvPr/>
        </p:nvSpPr>
        <p:spPr>
          <a:xfrm>
            <a:off x="2667000" y="199444"/>
            <a:ext cx="67858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8000" b="1" dirty="0">
                <a:solidFill>
                  <a:srgbClr val="002060"/>
                </a:solidFill>
                <a:latin typeface="Arsenal" panose="02010504060200020004" pitchFamily="2" charset="0"/>
              </a:rPr>
              <a:t>Р, А, Д, У, Ж, Б</a:t>
            </a:r>
            <a:endParaRPr lang="ru-RU" sz="8000" dirty="0">
              <a:latin typeface="Arsenal" panose="02010504060200020004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46CEC9-2F97-49F8-B685-DB23761D5B84}"/>
              </a:ext>
            </a:extLst>
          </p:cNvPr>
          <p:cNvSpPr/>
          <p:nvPr/>
        </p:nvSpPr>
        <p:spPr>
          <a:xfrm>
            <a:off x="4787773" y="1605575"/>
            <a:ext cx="2544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senal" panose="02010504060200020004" pitchFamily="2" charset="0"/>
              </a:rPr>
              <a:t>ДРУЖБА</a:t>
            </a:r>
            <a:endParaRPr lang="ru-RU" dirty="0"/>
          </a:p>
        </p:txBody>
      </p:sp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id="{0C7E4A53-8595-479C-8115-9D65FD2FA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916" y="4636024"/>
            <a:ext cx="1107384" cy="1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2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AC5F8F-D6BF-4848-ABD0-5684542449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1" b="23266"/>
          <a:stretch/>
        </p:blipFill>
        <p:spPr>
          <a:xfrm>
            <a:off x="2667000" y="2519264"/>
            <a:ext cx="6858000" cy="375090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0AC9B2-C5D9-4229-9D79-73D54D956998}"/>
              </a:ext>
            </a:extLst>
          </p:cNvPr>
          <p:cNvSpPr/>
          <p:nvPr/>
        </p:nvSpPr>
        <p:spPr>
          <a:xfrm>
            <a:off x="1805033" y="199444"/>
            <a:ext cx="85097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6EA0B0"/>
              </a:buClr>
              <a:buNone/>
            </a:pPr>
            <a:r>
              <a:rPr lang="ru-RU" sz="8000" b="1" dirty="0">
                <a:solidFill>
                  <a:srgbClr val="002060"/>
                </a:solidFill>
              </a:rPr>
              <a:t>Е, У, В, И, Ж, А, Н, 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46CEC9-2F97-49F8-B685-DB23761D5B84}"/>
              </a:ext>
            </a:extLst>
          </p:cNvPr>
          <p:cNvSpPr/>
          <p:nvPr/>
        </p:nvSpPr>
        <p:spPr>
          <a:xfrm>
            <a:off x="4787773" y="1605575"/>
            <a:ext cx="3291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senal" panose="02010504060200020004" pitchFamily="2" charset="0"/>
              </a:rPr>
              <a:t>УВАЖЕНИЕ</a:t>
            </a:r>
            <a:endParaRPr lang="ru-RU" dirty="0"/>
          </a:p>
        </p:txBody>
      </p:sp>
      <p:pic>
        <p:nvPicPr>
          <p:cNvPr id="7" name="Рисунок 6">
            <a:hlinkClick r:id="rId3" action="ppaction://hlinksldjump"/>
            <a:extLst>
              <a:ext uri="{FF2B5EF4-FFF2-40B4-BE49-F238E27FC236}">
                <a16:creationId xmlns:a16="http://schemas.microsoft.com/office/drawing/2014/main" id="{8F849C66-0577-413D-A591-8BAFDA899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916" y="4636024"/>
            <a:ext cx="1107384" cy="1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6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AC5F8F-D6BF-4848-ABD0-5684542449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1" b="23266"/>
          <a:stretch/>
        </p:blipFill>
        <p:spPr>
          <a:xfrm>
            <a:off x="2667000" y="2519264"/>
            <a:ext cx="6858000" cy="375090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0AC9B2-C5D9-4229-9D79-73D54D956998}"/>
              </a:ext>
            </a:extLst>
          </p:cNvPr>
          <p:cNvSpPr/>
          <p:nvPr/>
        </p:nvSpPr>
        <p:spPr>
          <a:xfrm>
            <a:off x="341013" y="199444"/>
            <a:ext cx="114378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6EA0B0"/>
              </a:buClr>
              <a:buNone/>
            </a:pPr>
            <a:r>
              <a:rPr lang="ru-RU" sz="7200" b="1" dirty="0">
                <a:solidFill>
                  <a:srgbClr val="002060"/>
                </a:solidFill>
              </a:rPr>
              <a:t>Ш, С, О, В, Р, Е, Е, Т, С, Н, О, 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46CEC9-2F97-49F8-B685-DB23761D5B84}"/>
              </a:ext>
            </a:extLst>
          </p:cNvPr>
          <p:cNvSpPr/>
          <p:nvPr/>
        </p:nvSpPr>
        <p:spPr>
          <a:xfrm>
            <a:off x="3781103" y="1544020"/>
            <a:ext cx="4629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senal" panose="02010504060200020004" pitchFamily="2" charset="0"/>
              </a:rPr>
              <a:t>СОВЕРШЕНСТВО</a:t>
            </a:r>
            <a:endParaRPr lang="ru-RU" dirty="0"/>
          </a:p>
        </p:txBody>
      </p:sp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id="{A80C8363-7526-4487-84F5-98E35805A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916" y="4636024"/>
            <a:ext cx="1107384" cy="1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4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0AC9B2-C5D9-4229-9D79-73D54D956998}"/>
              </a:ext>
            </a:extLst>
          </p:cNvPr>
          <p:cNvSpPr/>
          <p:nvPr/>
        </p:nvSpPr>
        <p:spPr>
          <a:xfrm>
            <a:off x="5894374" y="521632"/>
            <a:ext cx="44097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6EA0B0"/>
              </a:buClr>
              <a:buNone/>
            </a:pP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Дмитрий Валентинович Лобан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5CB602-093D-46AC-9893-3071B3CA0332}"/>
              </a:ext>
            </a:extLst>
          </p:cNvPr>
          <p:cNvSpPr/>
          <p:nvPr/>
        </p:nvSpPr>
        <p:spPr>
          <a:xfrm>
            <a:off x="0" y="2632191"/>
            <a:ext cx="1219199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fontAlgn="base">
              <a:buNone/>
            </a:pPr>
            <a:r>
              <a:rPr lang="ru-RU" sz="2200" b="1" dirty="0">
                <a:solidFill>
                  <a:srgbClr val="002060"/>
                </a:solidFill>
                <a:latin typeface="Arsenal" panose="02010504060200020004" pitchFamily="2" charset="0"/>
              </a:rPr>
              <a:t>Белорусский паралимпийский лыжник и биатлонист, бронзовый призёр </a:t>
            </a:r>
            <a:r>
              <a:rPr lang="ru-RU" sz="2200" b="1" dirty="0" err="1">
                <a:solidFill>
                  <a:srgbClr val="002060"/>
                </a:solidFill>
                <a:latin typeface="Arsenal" panose="02010504060200020004" pitchFamily="2" charset="0"/>
              </a:rPr>
              <a:t>Паралимпийских</a:t>
            </a:r>
            <a:r>
              <a:rPr lang="ru-RU" sz="2200" b="1" dirty="0">
                <a:solidFill>
                  <a:srgbClr val="002060"/>
                </a:solidFill>
                <a:latin typeface="Arsenal" panose="02010504060200020004" pitchFamily="2" charset="0"/>
              </a:rPr>
              <a:t> игр в Ванкувере (2010), дважды серебряный призёр </a:t>
            </a:r>
            <a:r>
              <a:rPr lang="ru-RU" sz="2200" b="1" dirty="0" err="1">
                <a:solidFill>
                  <a:srgbClr val="002060"/>
                </a:solidFill>
                <a:latin typeface="Arsenal" panose="02010504060200020004" pitchFamily="2" charset="0"/>
              </a:rPr>
              <a:t>Паралимпийских</a:t>
            </a:r>
            <a:r>
              <a:rPr lang="ru-RU" sz="2200" b="1" dirty="0">
                <a:solidFill>
                  <a:srgbClr val="002060"/>
                </a:solidFill>
                <a:latin typeface="Arsenal" panose="02010504060200020004" pitchFamily="2" charset="0"/>
              </a:rPr>
              <a:t> игр в </a:t>
            </a:r>
            <a:r>
              <a:rPr lang="ru-RU" sz="2200" b="1" dirty="0" err="1">
                <a:solidFill>
                  <a:srgbClr val="002060"/>
                </a:solidFill>
                <a:latin typeface="Arsenal" panose="02010504060200020004" pitchFamily="2" charset="0"/>
              </a:rPr>
              <a:t>Пхёнчхане</a:t>
            </a:r>
            <a:r>
              <a:rPr lang="ru-RU" sz="2200" b="1" dirty="0">
                <a:solidFill>
                  <a:srgbClr val="002060"/>
                </a:solidFill>
                <a:latin typeface="Arsenal" panose="02010504060200020004" pitchFamily="2" charset="0"/>
              </a:rPr>
              <a:t> (2018), завоевал медали Кубка мира. В результате несчастного случая, 15 лет назад потеряв обе ноги, он не сдался, а начал заниматься танцами на инвалидных колясках и через время даже стал чемпионом Республики Беларусь. Затем Дмитрий перешел к гонкам на инвалидных колясках, в которых также стал сильнейшим в стране. Однако свой самый яркий спортивный талант он раскрыл в лыжных гонках. В 2009 году Лобан стал обладателем «Серебряного глобуса» , а в 2010-м победил на этапе Кубка мира во Франции. </a:t>
            </a:r>
          </a:p>
          <a:p>
            <a:pPr marL="36576" indent="0" fontAlgn="base">
              <a:buNone/>
            </a:pPr>
            <a:r>
              <a:rPr lang="ru-RU" sz="2200" b="1" dirty="0">
                <a:solidFill>
                  <a:srgbClr val="002060"/>
                </a:solidFill>
                <a:latin typeface="Arsenal" panose="02010504060200020004" pitchFamily="2" charset="0"/>
              </a:rPr>
              <a:t>Каким основным качеством нужно обладать, чтобы сделать первый шаг, когда все вокруг говорят о том, что у тебя нет шансов?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451CEDD-23F1-47BA-AA80-C24FE24EF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288" y="135912"/>
            <a:ext cx="3744417" cy="249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754D01-83ED-4D4B-AE97-19B8F3E29331}"/>
              </a:ext>
            </a:extLst>
          </p:cNvPr>
          <p:cNvSpPr/>
          <p:nvPr/>
        </p:nvSpPr>
        <p:spPr>
          <a:xfrm>
            <a:off x="4799362" y="6110066"/>
            <a:ext cx="2190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senal" panose="02010504060200020004" pitchFamily="2" charset="0"/>
              </a:rPr>
              <a:t>СМЕЛОСТЬ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hlinkClick r:id="rId3" action="ppaction://hlinksldjump"/>
            <a:extLst>
              <a:ext uri="{FF2B5EF4-FFF2-40B4-BE49-F238E27FC236}">
                <a16:creationId xmlns:a16="http://schemas.microsoft.com/office/drawing/2014/main" id="{E99DCAC2-8555-49DC-910A-FF41546A2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273" y="208134"/>
            <a:ext cx="1107384" cy="1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6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0AC9B2-C5D9-4229-9D79-73D54D956998}"/>
              </a:ext>
            </a:extLst>
          </p:cNvPr>
          <p:cNvSpPr/>
          <p:nvPr/>
        </p:nvSpPr>
        <p:spPr>
          <a:xfrm>
            <a:off x="5894374" y="521632"/>
            <a:ext cx="44097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6EA0B0"/>
              </a:buClr>
              <a:buNone/>
            </a:pP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Ядвига Эдуардовна </a:t>
            </a:r>
            <a:r>
              <a:rPr lang="ru-RU" sz="4000" b="1" dirty="0" err="1">
                <a:solidFill>
                  <a:srgbClr val="002060"/>
                </a:solidFill>
                <a:latin typeface="Arsenal" panose="02010504060200020004" pitchFamily="2" charset="0"/>
              </a:rPr>
              <a:t>Скоробогатая</a:t>
            </a:r>
            <a:endParaRPr lang="ru-RU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5CB602-093D-46AC-9893-3071B3CA0332}"/>
              </a:ext>
            </a:extLst>
          </p:cNvPr>
          <p:cNvSpPr/>
          <p:nvPr/>
        </p:nvSpPr>
        <p:spPr>
          <a:xfrm>
            <a:off x="0" y="2851918"/>
            <a:ext cx="1219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fontAlgn="base">
              <a:buNone/>
            </a:pPr>
            <a:r>
              <a:rPr lang="ru-RU" sz="2200" b="1" dirty="0">
                <a:solidFill>
                  <a:srgbClr val="002060"/>
                </a:solidFill>
                <a:latin typeface="Arsenal" panose="02010504060200020004" pitchFamily="2" charset="0"/>
              </a:rPr>
              <a:t>Родилась 10 июня 1968 года. Уроженка Ивьевского района Гродненской области. Училась в </a:t>
            </a:r>
            <a:r>
              <a:rPr lang="ru-RU" sz="2200" b="1" dirty="0" err="1">
                <a:solidFill>
                  <a:srgbClr val="002060"/>
                </a:solidFill>
                <a:latin typeface="Arsenal" panose="02010504060200020004" pitchFamily="2" charset="0"/>
              </a:rPr>
              <a:t>Правомостовской</a:t>
            </a:r>
            <a:r>
              <a:rPr lang="ru-RU" sz="2200" b="1" dirty="0">
                <a:solidFill>
                  <a:srgbClr val="002060"/>
                </a:solidFill>
                <a:latin typeface="Arsenal" panose="02010504060200020004" pitchFamily="2" charset="0"/>
              </a:rPr>
              <a:t> школе-интернате для слабовидящих, инвалид по зрению, начала заниматься спортом в школе — белорусская паралимпийская лыжница и биатлонистка (класс B2), чемпионка </a:t>
            </a:r>
            <a:r>
              <a:rPr lang="ru-RU" sz="2200" b="1" dirty="0" err="1">
                <a:solidFill>
                  <a:srgbClr val="002060"/>
                </a:solidFill>
                <a:latin typeface="Arsenal" panose="02010504060200020004" pitchFamily="2" charset="0"/>
              </a:rPr>
              <a:t>Паралимпийских</a:t>
            </a:r>
            <a:r>
              <a:rPr lang="ru-RU" sz="2200" b="1" dirty="0">
                <a:solidFill>
                  <a:srgbClr val="002060"/>
                </a:solidFill>
                <a:latin typeface="Arsenal" panose="02010504060200020004" pitchFamily="2" charset="0"/>
              </a:rPr>
              <a:t> зимних игр в </a:t>
            </a:r>
            <a:r>
              <a:rPr lang="ru-RU" sz="2200" b="1" dirty="0" err="1">
                <a:solidFill>
                  <a:srgbClr val="002060"/>
                </a:solidFill>
                <a:latin typeface="Arsenal" panose="02010504060200020004" pitchFamily="2" charset="0"/>
              </a:rPr>
              <a:t>Солт-Лейк</a:t>
            </a:r>
            <a:r>
              <a:rPr lang="ru-RU" sz="2200" b="1" dirty="0">
                <a:solidFill>
                  <a:srgbClr val="002060"/>
                </a:solidFill>
                <a:latin typeface="Arsenal" panose="02010504060200020004" pitchFamily="2" charset="0"/>
              </a:rPr>
              <a:t> сити (2002) в лыжных гонках на 5 км классическим стилем, обладательница 8 медалей </a:t>
            </a:r>
            <a:r>
              <a:rPr lang="ru-RU" sz="2200" b="1" dirty="0" err="1">
                <a:solidFill>
                  <a:srgbClr val="002060"/>
                </a:solidFill>
                <a:latin typeface="Arsenal" panose="02010504060200020004" pitchFamily="2" charset="0"/>
              </a:rPr>
              <a:t>Паралимпийских</a:t>
            </a:r>
            <a:r>
              <a:rPr lang="ru-RU" sz="2200" b="1" dirty="0">
                <a:solidFill>
                  <a:srgbClr val="002060"/>
                </a:solidFill>
                <a:latin typeface="Arsenal" panose="02010504060200020004" pitchFamily="2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senal" panose="02010504060200020004" pitchFamily="2" charset="0"/>
              </a:rPr>
              <a:t>зимнихигр</a:t>
            </a:r>
            <a:r>
              <a:rPr lang="ru-RU" sz="2200" b="1" dirty="0">
                <a:solidFill>
                  <a:srgbClr val="002060"/>
                </a:solidFill>
                <a:latin typeface="Arsenal" panose="02010504060200020004" pitchFamily="2" charset="0"/>
              </a:rPr>
              <a:t> в лыжных гонках и одной бронзовой медали летних Паралимпийских игр  в Атланте (1996)  в метании копья. Заслуженный мастер спорта Республики Беларусь. </a:t>
            </a:r>
          </a:p>
          <a:p>
            <a:pPr marL="36576" indent="0" fontAlgn="base">
              <a:buNone/>
            </a:pPr>
            <a:r>
              <a:rPr lang="ru-RU" sz="2200" b="1" dirty="0">
                <a:solidFill>
                  <a:srgbClr val="002060"/>
                </a:solidFill>
                <a:latin typeface="Arsenal" panose="02010504060200020004" pitchFamily="2" charset="0"/>
              </a:rPr>
              <a:t>Какое чувство испытывают тысячи зрителей, когда наблюдают за соревнованиями спортсменов – паралимпийцев?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754D01-83ED-4D4B-AE97-19B8F3E29331}"/>
              </a:ext>
            </a:extLst>
          </p:cNvPr>
          <p:cNvSpPr/>
          <p:nvPr/>
        </p:nvSpPr>
        <p:spPr>
          <a:xfrm>
            <a:off x="4705234" y="6043980"/>
            <a:ext cx="2781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senal" panose="02010504060200020004" pitchFamily="2" charset="0"/>
              </a:rPr>
              <a:t>ВОСХИЩЕНИЕ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 descr="Спортивный подвиг - Союзное Вече">
            <a:extLst>
              <a:ext uri="{FF2B5EF4-FFF2-40B4-BE49-F238E27FC236}">
                <a16:creationId xmlns:a16="http://schemas.microsoft.com/office/drawing/2014/main" id="{C1F165DC-A0E2-4448-B99C-ED64CBF5D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245" y="261741"/>
            <a:ext cx="3658011" cy="2458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hlinkClick r:id="rId3" action="ppaction://hlinksldjump"/>
            <a:extLst>
              <a:ext uri="{FF2B5EF4-FFF2-40B4-BE49-F238E27FC236}">
                <a16:creationId xmlns:a16="http://schemas.microsoft.com/office/drawing/2014/main" id="{A7AA15E8-876C-4D61-80EE-C6A01FDE2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273" y="208134"/>
            <a:ext cx="1107384" cy="1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7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0AC9B2-C5D9-4229-9D79-73D54D956998}"/>
              </a:ext>
            </a:extLst>
          </p:cNvPr>
          <p:cNvSpPr/>
          <p:nvPr/>
        </p:nvSpPr>
        <p:spPr>
          <a:xfrm>
            <a:off x="6165054" y="484797"/>
            <a:ext cx="44097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6EA0B0"/>
              </a:buClr>
              <a:buNone/>
            </a:pP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Алексей Константинович </a:t>
            </a:r>
            <a:r>
              <a:rPr lang="ru-RU" sz="4000" b="1" dirty="0" err="1">
                <a:solidFill>
                  <a:srgbClr val="002060"/>
                </a:solidFill>
                <a:latin typeface="Arsenal" panose="02010504060200020004" pitchFamily="2" charset="0"/>
              </a:rPr>
              <a:t>Талай</a:t>
            </a:r>
            <a:endParaRPr lang="ru-RU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5CB602-093D-46AC-9893-3071B3CA0332}"/>
              </a:ext>
            </a:extLst>
          </p:cNvPr>
          <p:cNvSpPr/>
          <p:nvPr/>
        </p:nvSpPr>
        <p:spPr>
          <a:xfrm>
            <a:off x="242536" y="3119862"/>
            <a:ext cx="11949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 fontAlgn="base">
              <a:buNone/>
            </a:pPr>
            <a:r>
              <a:rPr lang="ru-RU" sz="2000" b="1" dirty="0">
                <a:solidFill>
                  <a:srgbClr val="002060"/>
                </a:solidFill>
                <a:latin typeface="Arsenal" panose="02010504060200020004" pitchFamily="2" charset="0"/>
              </a:rPr>
              <a:t>Мастер спорта по плаванию, многократный рекордсмен мира и Европы, член Паралимпийской сборной команды Республики Беларусь, предприниматель и общественный деятель. В 16 лет будучи подростком подорвался на «спящей» со времен Великой отечественной войны мине. Чудом выжил, но остался без рук и ног. Много сил ушло на реабилитацию и адаптацию, но Алексею удалось собрать всю волю в кулак: «Я понял, что за меня мою жизнь никто не проживет. Я там, где я есть сейчас. И только от меня зависит, куда я пойду дальше – вверх или дам себе утонуть». С детства Алексей занимался плаванием, а в 2016 году пришёл в паралимпийский спорт. Сначала плавал с кругом, потом с поддержкой, после долгих и упорных тренировок получилось плыть самому. Какое качество необходимо, чтобы сделать такой смелый шаг?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754D01-83ED-4D4B-AE97-19B8F3E29331}"/>
              </a:ext>
            </a:extLst>
          </p:cNvPr>
          <p:cNvSpPr/>
          <p:nvPr/>
        </p:nvSpPr>
        <p:spPr>
          <a:xfrm>
            <a:off x="4705234" y="6043980"/>
            <a:ext cx="2547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senal" panose="02010504060200020004" pitchFamily="2" charset="0"/>
              </a:rPr>
              <a:t>РЕШИМОСТЬ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hlinkClick r:id="rId2" action="ppaction://hlinksldjump"/>
            <a:extLst>
              <a:ext uri="{FF2B5EF4-FFF2-40B4-BE49-F238E27FC236}">
                <a16:creationId xmlns:a16="http://schemas.microsoft.com/office/drawing/2014/main" id="{050D1E13-B77C-455D-9C9F-915DC41E5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273" y="208134"/>
            <a:ext cx="1107384" cy="10796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7FAB1A3-E3B3-4D4A-8E6E-2854989B5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1" r="4972"/>
          <a:stretch/>
        </p:blipFill>
        <p:spPr bwMode="auto">
          <a:xfrm rot="10800000" flipV="1">
            <a:off x="2437494" y="208134"/>
            <a:ext cx="3727560" cy="284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7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653D9E4-C115-4305-8697-BBD51B00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9" y="279523"/>
            <a:ext cx="4611528" cy="5632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71FAB5-180F-4517-8FBB-91EB7A4C9A1D}"/>
              </a:ext>
            </a:extLst>
          </p:cNvPr>
          <p:cNvSpPr/>
          <p:nvPr/>
        </p:nvSpPr>
        <p:spPr>
          <a:xfrm>
            <a:off x="5364941" y="279524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senal" panose="02010504060200020004" pitchFamily="2" charset="0"/>
              </a:rPr>
              <a:t>1-й подвиг Геракла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senal" panose="02010504060200020004" pitchFamily="2" charset="0"/>
              </a:rPr>
              <a:t>Первый подвиг Геракла это победа над немейским львом. Стрелы Геракла отскакивали от толстой шкуры льва, но герой оглушил зверя палицей и задушил руками.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senal" panose="02010504060200020004" pitchFamily="2" charset="0"/>
              </a:rPr>
              <a:t>В память этого первого своего подвига Геракл учредил Немейские игры, которые праздновались на древнем Пелопоннесе раз в два года.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senal" panose="02010504060200020004" pitchFamily="2" charset="0"/>
              </a:rPr>
              <a:t>Мы сейчас с вами проверим насколько у вас сильные руки.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Arsenal" panose="02010504060200020004" pitchFamily="2" charset="0"/>
              </a:rPr>
              <a:t>«Перетягивание каната»</a:t>
            </a:r>
            <a:endParaRPr lang="ru-RU" sz="2400" dirty="0">
              <a:latin typeface="Arsenal" panose="02010504060200020004" pitchFamily="2" charset="0"/>
            </a:endParaRPr>
          </a:p>
        </p:txBody>
      </p:sp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id="{779447FD-F9AB-421D-9CEA-4C8104979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954" y="5806025"/>
            <a:ext cx="998613" cy="9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94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71FAB5-180F-4517-8FBB-91EB7A4C9A1D}"/>
              </a:ext>
            </a:extLst>
          </p:cNvPr>
          <p:cNvSpPr/>
          <p:nvPr/>
        </p:nvSpPr>
        <p:spPr>
          <a:xfrm>
            <a:off x="5364941" y="279524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senal" panose="02010504060200020004" pitchFamily="2" charset="0"/>
              </a:rPr>
              <a:t>2-ой подвиг Геракла 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senal" panose="02010504060200020004" pitchFamily="2" charset="0"/>
              </a:rPr>
              <a:t>Геракл убил </a:t>
            </a:r>
            <a:r>
              <a:rPr lang="ru-RU" sz="2400" b="1" dirty="0" err="1">
                <a:solidFill>
                  <a:srgbClr val="002060"/>
                </a:solidFill>
                <a:latin typeface="Arsenal" panose="02010504060200020004" pitchFamily="2" charset="0"/>
              </a:rPr>
              <a:t>лернейскую</a:t>
            </a:r>
            <a:r>
              <a:rPr lang="ru-RU" sz="2400" b="1" dirty="0">
                <a:solidFill>
                  <a:srgbClr val="002060"/>
                </a:solidFill>
                <a:latin typeface="Arsenal" panose="02010504060200020004" pitchFamily="2" charset="0"/>
              </a:rPr>
              <a:t> гидру – чудовище с телом змеи и 9 головами дракона, которое выползало из болота, убивало людей и уничтожало целые стада животных. На месте каждой отрубленной героем головы гидры вырастали две новые, пока помощник Геракла, </a:t>
            </a:r>
            <a:r>
              <a:rPr lang="ru-RU" sz="2400" b="1" dirty="0" err="1">
                <a:solidFill>
                  <a:srgbClr val="002060"/>
                </a:solidFill>
                <a:latin typeface="Arsenal" panose="02010504060200020004" pitchFamily="2" charset="0"/>
              </a:rPr>
              <a:t>Иолай</a:t>
            </a:r>
            <a:r>
              <a:rPr lang="ru-RU" sz="2400" b="1" dirty="0">
                <a:solidFill>
                  <a:srgbClr val="002060"/>
                </a:solidFill>
                <a:latin typeface="Arsenal" panose="02010504060200020004" pitchFamily="2" charset="0"/>
              </a:rPr>
              <a:t>, не начал прижигать гидре шеи горящими стволами деревьев. 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senal" panose="02010504060200020004" pitchFamily="2" charset="0"/>
              </a:rPr>
              <a:t>Ваша задача по очереди преодолеть болото.</a:t>
            </a:r>
          </a:p>
        </p:txBody>
      </p:sp>
      <p:pic>
        <p:nvPicPr>
          <p:cNvPr id="4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id="{8F798DF9-E94A-4DB2-AA71-44EEBE531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954" y="5806025"/>
            <a:ext cx="998613" cy="973558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84F2EE8-F4CD-4916-A9D3-6DDCEC4BD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59" y="79187"/>
            <a:ext cx="4173809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224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71FAB5-180F-4517-8FBB-91EB7A4C9A1D}"/>
              </a:ext>
            </a:extLst>
          </p:cNvPr>
          <p:cNvSpPr/>
          <p:nvPr/>
        </p:nvSpPr>
        <p:spPr>
          <a:xfrm>
            <a:off x="5335913" y="279524"/>
            <a:ext cx="6096000" cy="6217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senal" panose="02010504060200020004" pitchFamily="2" charset="0"/>
              </a:rPr>
              <a:t>3-ий подвиг Геракла</a:t>
            </a:r>
          </a:p>
          <a:p>
            <a:pPr algn="just"/>
            <a:r>
              <a:rPr lang="ru-RU" sz="2200" b="1" dirty="0" err="1">
                <a:solidFill>
                  <a:srgbClr val="002060"/>
                </a:solidFill>
                <a:latin typeface="Arsenal" panose="02010504060200020004" pitchFamily="2" charset="0"/>
              </a:rPr>
              <a:t>Стимфалийские</a:t>
            </a:r>
            <a:r>
              <a:rPr lang="ru-RU" sz="2200" b="1" dirty="0">
                <a:solidFill>
                  <a:srgbClr val="002060"/>
                </a:solidFill>
                <a:latin typeface="Arsenal" panose="02010504060200020004" pitchFamily="2" charset="0"/>
              </a:rPr>
              <a:t> птицы нападали на людей и скот, разрывая их медными когтями и клювами. Кроме того, они роняли с высоты, как стрелы, убийственные бронзовые перья. Богиня Афина дала Гераклу два тимпана, звуками которых он вспугнул птиц. Когда те стаей взлетели ввысь, Геракл перестрелял часть их из лука, а остальные в ужасе улетели и больше уже не вернулись в Грецию.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Arsenal" panose="02010504060200020004" pitchFamily="2" charset="0"/>
              </a:rPr>
              <a:t>И мы сейчас проверим, насколько вы меткие. 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Arsenal" panose="02010504060200020004" pitchFamily="2" charset="0"/>
              </a:rPr>
              <a:t>Смогли бы вы попасть в </a:t>
            </a:r>
            <a:r>
              <a:rPr lang="ru-RU" sz="2200" b="1" dirty="0" err="1">
                <a:solidFill>
                  <a:srgbClr val="002060"/>
                </a:solidFill>
                <a:latin typeface="Arsenal" panose="02010504060200020004" pitchFamily="2" charset="0"/>
              </a:rPr>
              <a:t>стимфалийских</a:t>
            </a:r>
            <a:r>
              <a:rPr lang="ru-RU" sz="2200" b="1" dirty="0">
                <a:solidFill>
                  <a:srgbClr val="002060"/>
                </a:solidFill>
                <a:latin typeface="Arsenal" panose="02010504060200020004" pitchFamily="2" charset="0"/>
              </a:rPr>
              <a:t> птиц и победить их?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Arsenal" panose="02010504060200020004" pitchFamily="2" charset="0"/>
              </a:rPr>
              <a:t>Игра «Кольца». Игроки поочерёдно накидывают кольца на колышки, установленные в паре метров.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368FAAC-B958-4473-92E8-2486017B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7" y="279524"/>
            <a:ext cx="4406989" cy="5256584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hlinkClick r:id="rId3" action="ppaction://hlinksldjump"/>
            <a:extLst>
              <a:ext uri="{FF2B5EF4-FFF2-40B4-BE49-F238E27FC236}">
                <a16:creationId xmlns:a16="http://schemas.microsoft.com/office/drawing/2014/main" id="{4AAEB843-F315-45F0-8730-547577D36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954" y="5806025"/>
            <a:ext cx="998613" cy="9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02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71FAB5-180F-4517-8FBB-91EB7A4C9A1D}"/>
              </a:ext>
            </a:extLst>
          </p:cNvPr>
          <p:cNvSpPr/>
          <p:nvPr/>
        </p:nvSpPr>
        <p:spPr>
          <a:xfrm>
            <a:off x="5335913" y="279524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4-ый подвиг Геракла</a:t>
            </a:r>
          </a:p>
          <a:p>
            <a:pPr algn="just">
              <a:buNone/>
            </a:pPr>
            <a:r>
              <a:rPr lang="ru-RU" sz="2400" b="1" dirty="0" err="1">
                <a:solidFill>
                  <a:srgbClr val="002060"/>
                </a:solidFill>
              </a:rPr>
              <a:t>Керинейская</a:t>
            </a:r>
            <a:r>
              <a:rPr lang="ru-RU" sz="2400" b="1" dirty="0">
                <a:solidFill>
                  <a:srgbClr val="002060"/>
                </a:solidFill>
              </a:rPr>
              <a:t> лань с золотыми рогами и медными ногами, посланная в наказание людям богиней Артемидой, никогда не зная усталости, носилась по Аркадии и опустошала поля. Геракл преследовал лань бегом целый год, достигнув, ранил лань стрелой в ногу, поймал её и принес живой к </a:t>
            </a:r>
            <a:r>
              <a:rPr lang="ru-RU" sz="2400" b="1" dirty="0" err="1">
                <a:solidFill>
                  <a:srgbClr val="002060"/>
                </a:solidFill>
              </a:rPr>
              <a:t>Эврисфею</a:t>
            </a:r>
            <a:r>
              <a:rPr lang="ru-RU" sz="2400" b="1" dirty="0">
                <a:solidFill>
                  <a:srgbClr val="002060"/>
                </a:solidFill>
              </a:rPr>
              <a:t> в Микены.</a:t>
            </a:r>
          </a:p>
          <a:p>
            <a:pPr algn="just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400" b="1" dirty="0">
                <a:solidFill>
                  <a:srgbClr val="002060"/>
                </a:solidFill>
              </a:rPr>
              <a:t>А вы сможете преодолеть такое долгое расстояние да еще с другом?  Эстафета «Перевези друга».</a:t>
            </a:r>
          </a:p>
          <a:p>
            <a:pPr algn="just">
              <a:buNone/>
            </a:pPr>
            <a:r>
              <a:rPr lang="ru-RU" sz="2400" b="1" dirty="0">
                <a:solidFill>
                  <a:srgbClr val="002060"/>
                </a:solidFill>
              </a:rPr>
              <a:t>Основное правило: перевозить на санках можно только одного человека.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99477-FF6D-4F34-B0CE-9017192B4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2" y="279524"/>
            <a:ext cx="4412498" cy="5539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hlinkClick r:id="rId3" action="ppaction://hlinksldjump"/>
            <a:extLst>
              <a:ext uri="{FF2B5EF4-FFF2-40B4-BE49-F238E27FC236}">
                <a16:creationId xmlns:a16="http://schemas.microsoft.com/office/drawing/2014/main" id="{2CEB257F-C82C-4CF9-9655-3C45B7982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954" y="5806025"/>
            <a:ext cx="998613" cy="9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9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92F3A0-E7C2-4BA8-958E-599C34375C8A}"/>
              </a:ext>
            </a:extLst>
          </p:cNvPr>
          <p:cNvSpPr/>
          <p:nvPr/>
        </p:nvSpPr>
        <p:spPr>
          <a:xfrm>
            <a:off x="3351762" y="386104"/>
            <a:ext cx="6685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i="1" dirty="0">
                <a:solidFill>
                  <a:srgbClr val="7030A0"/>
                </a:solidFill>
                <a:latin typeface="Lemon Tuesday" panose="02000506040000020004" pitchFamily="2" charset="-52"/>
              </a:rPr>
              <a:t>Кто? Где? Когда?</a:t>
            </a:r>
            <a:endParaRPr lang="ru-RU" sz="6000" dirty="0">
              <a:solidFill>
                <a:srgbClr val="7030A0"/>
              </a:solidFill>
              <a:latin typeface="Lemon Tuesday" panose="02000506040000020004" pitchFamily="2" charset="-52"/>
            </a:endParaRPr>
          </a:p>
        </p:txBody>
      </p:sp>
      <p:sp>
        <p:nvSpPr>
          <p:cNvPr id="4" name="Прямоугольник: скругленные углы 3">
            <a:hlinkClick r:id="rId2" action="ppaction://hlinksldjump"/>
            <a:extLst>
              <a:ext uri="{FF2B5EF4-FFF2-40B4-BE49-F238E27FC236}">
                <a16:creationId xmlns:a16="http://schemas.microsoft.com/office/drawing/2014/main" id="{0FDE818F-DC70-4D42-AEC3-7BB8DB529E7A}"/>
              </a:ext>
            </a:extLst>
          </p:cNvPr>
          <p:cNvSpPr/>
          <p:nvPr/>
        </p:nvSpPr>
        <p:spPr>
          <a:xfrm>
            <a:off x="5884425" y="4519602"/>
            <a:ext cx="1175657" cy="11476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senal" panose="02010504060200020004" pitchFamily="2" charset="0"/>
              </a:rPr>
              <a:t>1</a:t>
            </a:r>
          </a:p>
        </p:txBody>
      </p:sp>
      <p:sp>
        <p:nvSpPr>
          <p:cNvPr id="5" name="Прямоугольник: скругленные углы 4">
            <a:hlinkClick r:id="rId3" action="ppaction://hlinksldjump"/>
            <a:extLst>
              <a:ext uri="{FF2B5EF4-FFF2-40B4-BE49-F238E27FC236}">
                <a16:creationId xmlns:a16="http://schemas.microsoft.com/office/drawing/2014/main" id="{9D89A5B6-307B-47D1-982B-A243219E06CC}"/>
              </a:ext>
            </a:extLst>
          </p:cNvPr>
          <p:cNvSpPr/>
          <p:nvPr/>
        </p:nvSpPr>
        <p:spPr>
          <a:xfrm>
            <a:off x="5884425" y="1828286"/>
            <a:ext cx="1175657" cy="11476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senal" panose="02010504060200020004" pitchFamily="2" charset="0"/>
              </a:rPr>
              <a:t>2</a:t>
            </a:r>
          </a:p>
        </p:txBody>
      </p:sp>
      <p:sp>
        <p:nvSpPr>
          <p:cNvPr id="6" name="Прямоугольник: скругленные углы 5">
            <a:hlinkClick r:id="rId4" action="ppaction://hlinksldjump"/>
            <a:extLst>
              <a:ext uri="{FF2B5EF4-FFF2-40B4-BE49-F238E27FC236}">
                <a16:creationId xmlns:a16="http://schemas.microsoft.com/office/drawing/2014/main" id="{406FB12A-BB70-4705-A696-A390531B0FA8}"/>
              </a:ext>
            </a:extLst>
          </p:cNvPr>
          <p:cNvSpPr/>
          <p:nvPr/>
        </p:nvSpPr>
        <p:spPr>
          <a:xfrm>
            <a:off x="7519599" y="2975951"/>
            <a:ext cx="1175657" cy="11476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senal" panose="02010504060200020004" pitchFamily="2" charset="0"/>
              </a:rPr>
              <a:t>3</a:t>
            </a:r>
          </a:p>
        </p:txBody>
      </p:sp>
      <p:sp>
        <p:nvSpPr>
          <p:cNvPr id="7" name="Прямоугольник: скругленные углы 6">
            <a:hlinkClick r:id="rId5" action="ppaction://hlinksldjump"/>
            <a:extLst>
              <a:ext uri="{FF2B5EF4-FFF2-40B4-BE49-F238E27FC236}">
                <a16:creationId xmlns:a16="http://schemas.microsoft.com/office/drawing/2014/main" id="{5217D21E-9595-4054-AE5F-6122F2431459}"/>
              </a:ext>
            </a:extLst>
          </p:cNvPr>
          <p:cNvSpPr/>
          <p:nvPr/>
        </p:nvSpPr>
        <p:spPr>
          <a:xfrm>
            <a:off x="4340015" y="2905963"/>
            <a:ext cx="1175657" cy="11476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senal" panose="02010504060200020004" pitchFamily="2" charset="0"/>
              </a:rPr>
              <a:t>4</a:t>
            </a:r>
          </a:p>
        </p:txBody>
      </p:sp>
      <p:sp>
        <p:nvSpPr>
          <p:cNvPr id="8" name="Прямоугольник: скругленные углы 7">
            <a:hlinkClick r:id="rId6" action="ppaction://hlinksldjump"/>
            <a:extLst>
              <a:ext uri="{FF2B5EF4-FFF2-40B4-BE49-F238E27FC236}">
                <a16:creationId xmlns:a16="http://schemas.microsoft.com/office/drawing/2014/main" id="{8FFCD227-2031-4480-981C-D9CFB64EED01}"/>
              </a:ext>
            </a:extLst>
          </p:cNvPr>
          <p:cNvSpPr/>
          <p:nvPr/>
        </p:nvSpPr>
        <p:spPr>
          <a:xfrm>
            <a:off x="2704841" y="1828286"/>
            <a:ext cx="1175657" cy="11476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senal" panose="02010504060200020004" pitchFamily="2" charset="0"/>
              </a:rPr>
              <a:t>5</a:t>
            </a:r>
          </a:p>
        </p:txBody>
      </p:sp>
      <p:sp>
        <p:nvSpPr>
          <p:cNvPr id="9" name="Прямоугольник: скругленные углы 8">
            <a:hlinkClick r:id="rId7" action="ppaction://hlinksldjump"/>
            <a:extLst>
              <a:ext uri="{FF2B5EF4-FFF2-40B4-BE49-F238E27FC236}">
                <a16:creationId xmlns:a16="http://schemas.microsoft.com/office/drawing/2014/main" id="{AAF310EE-E7E5-4F0F-831F-A03BAFA9DC19}"/>
              </a:ext>
            </a:extLst>
          </p:cNvPr>
          <p:cNvSpPr/>
          <p:nvPr/>
        </p:nvSpPr>
        <p:spPr>
          <a:xfrm>
            <a:off x="2704840" y="4444336"/>
            <a:ext cx="1175657" cy="11476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senal" panose="02010504060200020004" pitchFamily="2" charset="0"/>
              </a:rPr>
              <a:t>6</a:t>
            </a:r>
          </a:p>
        </p:txBody>
      </p:sp>
      <p:sp>
        <p:nvSpPr>
          <p:cNvPr id="10" name="Прямоугольник: скругленные углы 9">
            <a:hlinkClick r:id="rId8" action="ppaction://hlinksldjump"/>
            <a:extLst>
              <a:ext uri="{FF2B5EF4-FFF2-40B4-BE49-F238E27FC236}">
                <a16:creationId xmlns:a16="http://schemas.microsoft.com/office/drawing/2014/main" id="{5E55B599-AE1C-40EC-951E-CA14014D7C30}"/>
              </a:ext>
            </a:extLst>
          </p:cNvPr>
          <p:cNvSpPr/>
          <p:nvPr/>
        </p:nvSpPr>
        <p:spPr>
          <a:xfrm>
            <a:off x="9143979" y="1820014"/>
            <a:ext cx="1175657" cy="11476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senal" panose="02010504060200020004" pitchFamily="2" charset="0"/>
              </a:rPr>
              <a:t>7</a:t>
            </a:r>
          </a:p>
        </p:txBody>
      </p:sp>
      <p:sp>
        <p:nvSpPr>
          <p:cNvPr id="11" name="Прямоугольник: скругленные углы 10">
            <a:hlinkClick r:id="rId9" action="ppaction://hlinksldjump"/>
            <a:extLst>
              <a:ext uri="{FF2B5EF4-FFF2-40B4-BE49-F238E27FC236}">
                <a16:creationId xmlns:a16="http://schemas.microsoft.com/office/drawing/2014/main" id="{6A90E86F-CCD5-4957-955D-9BA3DFD2376B}"/>
              </a:ext>
            </a:extLst>
          </p:cNvPr>
          <p:cNvSpPr/>
          <p:nvPr/>
        </p:nvSpPr>
        <p:spPr>
          <a:xfrm>
            <a:off x="9143979" y="4548108"/>
            <a:ext cx="1175657" cy="114766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senal" panose="02010504060200020004" pitchFamily="2" charset="0"/>
              </a:rPr>
              <a:t>8</a:t>
            </a:r>
          </a:p>
        </p:txBody>
      </p:sp>
      <p:pic>
        <p:nvPicPr>
          <p:cNvPr id="14" name="Рисунок 13">
            <a:hlinkClick r:id="rId10" action="ppaction://hlinksldjump"/>
            <a:extLst>
              <a:ext uri="{FF2B5EF4-FFF2-40B4-BE49-F238E27FC236}">
                <a16:creationId xmlns:a16="http://schemas.microsoft.com/office/drawing/2014/main" id="{04D6E9D7-3916-4E5D-A777-BBEAB7B3F9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49610" y="381264"/>
            <a:ext cx="1107384" cy="1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72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71FAB5-180F-4517-8FBB-91EB7A4C9A1D}"/>
              </a:ext>
            </a:extLst>
          </p:cNvPr>
          <p:cNvSpPr/>
          <p:nvPr/>
        </p:nvSpPr>
        <p:spPr>
          <a:xfrm>
            <a:off x="5335913" y="279524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5-ый подвиг Геракла</a:t>
            </a:r>
          </a:p>
          <a:p>
            <a:pPr algn="just">
              <a:buNone/>
            </a:pPr>
            <a:r>
              <a:rPr lang="ru-RU" sz="2400" b="1" dirty="0">
                <a:solidFill>
                  <a:srgbClr val="002060"/>
                </a:solidFill>
              </a:rPr>
              <a:t>Укрощение </a:t>
            </a:r>
            <a:r>
              <a:rPr lang="ru-RU" sz="2400" b="1" dirty="0" err="1">
                <a:solidFill>
                  <a:srgbClr val="002060"/>
                </a:solidFill>
              </a:rPr>
              <a:t>эриманфского</a:t>
            </a:r>
            <a:r>
              <a:rPr lang="ru-RU" sz="2400" b="1" dirty="0">
                <a:solidFill>
                  <a:srgbClr val="002060"/>
                </a:solidFill>
              </a:rPr>
              <a:t> кабана обладавшего чудовищной силой и наводившего ужас на все окрестности. Найдя кабана, Геракл загнал его в глубокий снег, и тот увяз там. Герой отнёс связанного вепря в Микены. </a:t>
            </a:r>
          </a:p>
          <a:p>
            <a:pPr algn="just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400" b="1" dirty="0">
                <a:solidFill>
                  <a:srgbClr val="002060"/>
                </a:solidFill>
              </a:rPr>
              <a:t>А мы с вами сейчас попробуем не увязнуть в обруче.</a:t>
            </a:r>
          </a:p>
          <a:p>
            <a:pPr algn="just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400" b="1" dirty="0">
                <a:solidFill>
                  <a:srgbClr val="002060"/>
                </a:solidFill>
              </a:rPr>
              <a:t>Каждый участник команды должен добраться до конуса, прыгая через обруч, как через скакалку. Обратно возвращаются бегом, держа обруч в руках.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7578EDD-5592-483C-BDD8-88CF0C292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29" y="279524"/>
            <a:ext cx="4044141" cy="5791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hlinkClick r:id="rId3" action="ppaction://hlinksldjump"/>
            <a:extLst>
              <a:ext uri="{FF2B5EF4-FFF2-40B4-BE49-F238E27FC236}">
                <a16:creationId xmlns:a16="http://schemas.microsoft.com/office/drawing/2014/main" id="{88840CBA-682C-4E99-9F06-9F2B7E61E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954" y="5806025"/>
            <a:ext cx="998613" cy="9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80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71FAB5-180F-4517-8FBB-91EB7A4C9A1D}"/>
              </a:ext>
            </a:extLst>
          </p:cNvPr>
          <p:cNvSpPr/>
          <p:nvPr/>
        </p:nvSpPr>
        <p:spPr>
          <a:xfrm>
            <a:off x="5335913" y="279524"/>
            <a:ext cx="643096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6-ый подвиг Геракла</a:t>
            </a:r>
          </a:p>
          <a:p>
            <a:pPr algn="just">
              <a:buNone/>
            </a:pPr>
            <a:r>
              <a:rPr lang="ru-RU" sz="2200" b="1" dirty="0">
                <a:solidFill>
                  <a:srgbClr val="002060"/>
                </a:solidFill>
              </a:rPr>
              <a:t>Царь Элиды Авгий, сын бога солнца Гелиоса, получил от отца многочисленные стада белых и красных быков. Его огромный скотный двор не очищался 30 лет. Геракл предложил Авгию очистить стойло за день, попросив взамен десятую часть его стад. Считая, что герой не справится с работой за одни сутки, Авгий согласился. Геракл перегородил плотиной реки Алтей и </a:t>
            </a:r>
            <a:r>
              <a:rPr lang="ru-RU" sz="2200" b="1" dirty="0" err="1">
                <a:solidFill>
                  <a:srgbClr val="002060"/>
                </a:solidFill>
              </a:rPr>
              <a:t>Клодей</a:t>
            </a:r>
            <a:r>
              <a:rPr lang="ru-RU" sz="2200" b="1" dirty="0">
                <a:solidFill>
                  <a:srgbClr val="002060"/>
                </a:solidFill>
              </a:rPr>
              <a:t> и отвёл их воду на скотный двор Авгия – весь навоз был смыт с него за день. </a:t>
            </a:r>
          </a:p>
          <a:p>
            <a:pPr algn="just">
              <a:buNone/>
            </a:pPr>
            <a:r>
              <a:rPr lang="ru-RU" sz="2200" b="1" dirty="0">
                <a:solidFill>
                  <a:srgbClr val="002060"/>
                </a:solidFill>
              </a:rPr>
              <a:t>Ну что поможем Гераклу построить дамбу что бы вода не попадала  в стойла?!</a:t>
            </a:r>
          </a:p>
          <a:p>
            <a:pPr algn="just">
              <a:buNone/>
            </a:pPr>
            <a:endParaRPr lang="ru-RU" sz="2200" b="1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200" b="1" dirty="0">
                <a:solidFill>
                  <a:srgbClr val="002060"/>
                </a:solidFill>
              </a:rPr>
              <a:t>Рядом стоят кубики из которых строят д</a:t>
            </a:r>
            <a:r>
              <a:rPr lang="ru-RU" sz="2400" b="1" dirty="0">
                <a:solidFill>
                  <a:srgbClr val="002060"/>
                </a:solidFill>
              </a:rPr>
              <a:t>амбу.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E2E0BBD-9747-4DCD-8785-C62D831DB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4" y="279524"/>
            <a:ext cx="4524243" cy="5574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hlinkClick r:id="rId3" action="ppaction://hlinksldjump"/>
            <a:extLst>
              <a:ext uri="{FF2B5EF4-FFF2-40B4-BE49-F238E27FC236}">
                <a16:creationId xmlns:a16="http://schemas.microsoft.com/office/drawing/2014/main" id="{CA4984F4-4DC2-4631-BC01-2392DE779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954" y="5806025"/>
            <a:ext cx="998613" cy="9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56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71FAB5-180F-4517-8FBB-91EB7A4C9A1D}"/>
              </a:ext>
            </a:extLst>
          </p:cNvPr>
          <p:cNvSpPr/>
          <p:nvPr/>
        </p:nvSpPr>
        <p:spPr>
          <a:xfrm>
            <a:off x="5263342" y="238451"/>
            <a:ext cx="6430960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7-ой подвиг Геракла</a:t>
            </a:r>
          </a:p>
          <a:p>
            <a:pPr algn="just">
              <a:buNone/>
            </a:pPr>
            <a:r>
              <a:rPr lang="ru-RU" sz="2100" b="1" dirty="0">
                <a:solidFill>
                  <a:srgbClr val="002060"/>
                </a:solidFill>
              </a:rPr>
              <a:t>Бог Посейдон дал критскому царю Миносу прекрасного быка для принесения себе в жертву. Но Минос оставил чудесного быка в своём стаде, а в жертву Посейдону принёс другого. Разгневанный бог наслал на быка бешенство: он стал бегать по всему Криту, уничтожая всё по пути. Геракл поймал быка, укротил и переплыл на его спине по морю с Крита на Пелопоннес.</a:t>
            </a:r>
          </a:p>
          <a:p>
            <a:pPr algn="just">
              <a:buNone/>
            </a:pPr>
            <a:r>
              <a:rPr lang="ru-RU" sz="2100" b="1" dirty="0">
                <a:solidFill>
                  <a:srgbClr val="002060"/>
                </a:solidFill>
              </a:rPr>
              <a:t>В следующем задании каждый участник команды может побывать и взбесившимся быком, и Гераклом.</a:t>
            </a:r>
          </a:p>
          <a:p>
            <a:pPr algn="just">
              <a:buNone/>
            </a:pPr>
            <a:r>
              <a:rPr lang="ru-RU" sz="2100" b="1" dirty="0">
                <a:solidFill>
                  <a:srgbClr val="002060"/>
                </a:solidFill>
              </a:rPr>
              <a:t>Для этого команда снова должна разбиться по парам. В каждой паре участники по очереди должны перепрыгивать друг через друга до конца дистанции. (Когда первый перепрыгивает, второй стоит нагнувшись, подставив спину для упора. И наоборот).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D35D501-0BB7-491D-BC15-C3927C5CA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4" y="391886"/>
            <a:ext cx="4329553" cy="5648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hlinkClick r:id="rId3" action="ppaction://hlinksldjump"/>
            <a:extLst>
              <a:ext uri="{FF2B5EF4-FFF2-40B4-BE49-F238E27FC236}">
                <a16:creationId xmlns:a16="http://schemas.microsoft.com/office/drawing/2014/main" id="{33AFA331-6245-432A-8662-F658C85AC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954" y="5806025"/>
            <a:ext cx="998613" cy="9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44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71FAB5-180F-4517-8FBB-91EB7A4C9A1D}"/>
              </a:ext>
            </a:extLst>
          </p:cNvPr>
          <p:cNvSpPr/>
          <p:nvPr/>
        </p:nvSpPr>
        <p:spPr>
          <a:xfrm>
            <a:off x="5263342" y="238451"/>
            <a:ext cx="643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8-ой подвиг Геракла</a:t>
            </a:r>
          </a:p>
          <a:p>
            <a:pPr algn="just">
              <a:buNone/>
            </a:pPr>
            <a:r>
              <a:rPr lang="ru-RU" sz="2400" b="1" dirty="0">
                <a:solidFill>
                  <a:srgbClr val="002060"/>
                </a:solidFill>
              </a:rPr>
              <a:t>Фракийский царь </a:t>
            </a:r>
            <a:r>
              <a:rPr lang="ru-RU" sz="2400" b="1" dirty="0" err="1">
                <a:solidFill>
                  <a:srgbClr val="002060"/>
                </a:solidFill>
              </a:rPr>
              <a:t>Диомед</a:t>
            </a:r>
            <a:r>
              <a:rPr lang="ru-RU" sz="2400" b="1" dirty="0">
                <a:solidFill>
                  <a:srgbClr val="002060"/>
                </a:solidFill>
              </a:rPr>
              <a:t> владел конями дивной красоты и силы, которых можно было удержать в стойле лишь железными цепями. </a:t>
            </a:r>
            <a:r>
              <a:rPr lang="ru-RU" sz="2400" b="1" dirty="0" err="1">
                <a:solidFill>
                  <a:srgbClr val="002060"/>
                </a:solidFill>
              </a:rPr>
              <a:t>Диомед</a:t>
            </a:r>
            <a:r>
              <a:rPr lang="ru-RU" sz="2400" b="1" dirty="0">
                <a:solidFill>
                  <a:srgbClr val="002060"/>
                </a:solidFill>
              </a:rPr>
              <a:t> кормил коней, убитыми приходивших к нему чужеземцами. Геракл силой увёл коней и разгромил в бою, кинувшегося в погоню </a:t>
            </a:r>
            <a:r>
              <a:rPr lang="ru-RU" sz="2400" b="1" dirty="0" err="1">
                <a:solidFill>
                  <a:srgbClr val="002060"/>
                </a:solidFill>
              </a:rPr>
              <a:t>Диомеда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</a:p>
          <a:p>
            <a:pPr algn="just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400" b="1" dirty="0">
                <a:solidFill>
                  <a:srgbClr val="002060"/>
                </a:solidFill>
              </a:rPr>
              <a:t>А вы сможете удержать своих лошадей?</a:t>
            </a:r>
          </a:p>
          <a:p>
            <a:pPr algn="just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400" b="1" dirty="0">
                <a:solidFill>
                  <a:srgbClr val="002060"/>
                </a:solidFill>
              </a:rPr>
              <a:t>Вам нужно на </a:t>
            </a:r>
            <a:r>
              <a:rPr lang="ru-RU" sz="2400" b="1" dirty="0" err="1">
                <a:solidFill>
                  <a:srgbClr val="002060"/>
                </a:solidFill>
              </a:rPr>
              <a:t>фитболе</a:t>
            </a:r>
            <a:r>
              <a:rPr lang="ru-RU" sz="2400" b="1" dirty="0">
                <a:solidFill>
                  <a:srgbClr val="002060"/>
                </a:solidFill>
              </a:rPr>
              <a:t>,  представляя себя на коне, проскакать до конуса, обратно вернуться держа </a:t>
            </a:r>
            <a:r>
              <a:rPr lang="ru-RU" sz="2400" b="1" dirty="0" err="1">
                <a:solidFill>
                  <a:srgbClr val="002060"/>
                </a:solidFill>
              </a:rPr>
              <a:t>фитбол</a:t>
            </a:r>
            <a:r>
              <a:rPr lang="ru-RU" sz="2400" b="1" dirty="0">
                <a:solidFill>
                  <a:srgbClr val="002060"/>
                </a:solidFill>
              </a:rPr>
              <a:t> в руке.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3FC8F9B-D8AE-4A0F-8DB4-BBD8AE1EE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27" y="238451"/>
            <a:ext cx="4044871" cy="5566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hlinkClick r:id="rId3" action="ppaction://hlinksldjump"/>
            <a:extLst>
              <a:ext uri="{FF2B5EF4-FFF2-40B4-BE49-F238E27FC236}">
                <a16:creationId xmlns:a16="http://schemas.microsoft.com/office/drawing/2014/main" id="{CEC79368-D97C-43E8-88E7-981ECAE3A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954" y="5806025"/>
            <a:ext cx="998613" cy="9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86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71FAB5-180F-4517-8FBB-91EB7A4C9A1D}"/>
              </a:ext>
            </a:extLst>
          </p:cNvPr>
          <p:cNvSpPr/>
          <p:nvPr/>
        </p:nvSpPr>
        <p:spPr>
          <a:xfrm>
            <a:off x="5219799" y="384749"/>
            <a:ext cx="643096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9-ый подвиг Геракла</a:t>
            </a:r>
          </a:p>
          <a:p>
            <a:pPr algn="just">
              <a:buNone/>
            </a:pPr>
            <a:r>
              <a:rPr lang="ru-RU" sz="2200" b="1" dirty="0">
                <a:solidFill>
                  <a:srgbClr val="002060"/>
                </a:solidFill>
              </a:rPr>
              <a:t>Далеко на востоке обитало племя амазонок, которыми правила царица Ипполита. Ее пояс был подарком бога Ареса и символизировал собой верховную военную власть. Дочь </a:t>
            </a:r>
            <a:r>
              <a:rPr lang="ru-RU" sz="2200" b="1" dirty="0" err="1">
                <a:solidFill>
                  <a:srgbClr val="002060"/>
                </a:solidFill>
              </a:rPr>
              <a:t>Эврисфея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Адмета</a:t>
            </a:r>
            <a:r>
              <a:rPr lang="ru-RU" sz="2200" b="1" dirty="0">
                <a:solidFill>
                  <a:srgbClr val="002060"/>
                </a:solidFill>
              </a:rPr>
              <a:t> захотела заполучить его. Она попросила отца добыть ей этот символ военной власти. Царь решил отправить в трудный поход Геракла.</a:t>
            </a:r>
          </a:p>
          <a:p>
            <a:pPr algn="just">
              <a:buNone/>
            </a:pPr>
            <a:r>
              <a:rPr lang="ru-RU" sz="2200" b="1" dirty="0">
                <a:solidFill>
                  <a:srgbClr val="002060"/>
                </a:solidFill>
              </a:rPr>
              <a:t>Для исполнения поручения он совершил длительный поход во главе отряда в неведомую страну. Сын Зевса не был кровожаден. Он хотел добыть пояс мирным путем. </a:t>
            </a:r>
          </a:p>
          <a:p>
            <a:pPr algn="just">
              <a:buNone/>
            </a:pPr>
            <a:endParaRPr lang="ru-RU" sz="2200" b="1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200" b="1" dirty="0">
                <a:solidFill>
                  <a:srgbClr val="002060"/>
                </a:solidFill>
              </a:rPr>
              <a:t>Вот и мы сейчас мирным путём сплетем пояс.</a:t>
            </a:r>
          </a:p>
          <a:p>
            <a:pPr algn="just">
              <a:buNone/>
            </a:pPr>
            <a:r>
              <a:rPr lang="ru-RU" sz="2200" b="1" dirty="0">
                <a:solidFill>
                  <a:srgbClr val="002060"/>
                </a:solidFill>
              </a:rPr>
              <a:t>Ребята должны на скорость сплести пояс.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C36ABDF-D93E-48E4-98D4-5B28471E3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98" y="157376"/>
            <a:ext cx="4074302" cy="5656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hlinkClick r:id="rId3" action="ppaction://hlinksldjump"/>
            <a:extLst>
              <a:ext uri="{FF2B5EF4-FFF2-40B4-BE49-F238E27FC236}">
                <a16:creationId xmlns:a16="http://schemas.microsoft.com/office/drawing/2014/main" id="{9DBF22AC-DDDC-4D8B-A8FD-1068182CC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954" y="5806025"/>
            <a:ext cx="998613" cy="9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98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71FAB5-180F-4517-8FBB-91EB7A4C9A1D}"/>
              </a:ext>
            </a:extLst>
          </p:cNvPr>
          <p:cNvSpPr/>
          <p:nvPr/>
        </p:nvSpPr>
        <p:spPr>
          <a:xfrm>
            <a:off x="5132712" y="53571"/>
            <a:ext cx="676900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10-ый подвиг Геракла</a:t>
            </a:r>
          </a:p>
          <a:p>
            <a:pPr algn="just">
              <a:buNone/>
            </a:pPr>
            <a:r>
              <a:rPr lang="ru-RU" sz="2200" b="1" dirty="0" err="1">
                <a:solidFill>
                  <a:srgbClr val="002060"/>
                </a:solidFill>
              </a:rPr>
              <a:t>Эврисфей</a:t>
            </a:r>
            <a:r>
              <a:rPr lang="ru-RU" sz="2200" b="1" dirty="0">
                <a:solidFill>
                  <a:srgbClr val="002060"/>
                </a:solidFill>
              </a:rPr>
              <a:t> приказал Гераклу отправиться на запад земли, где садится солнце. Там великан </a:t>
            </a:r>
            <a:r>
              <a:rPr lang="ru-RU" sz="2200" b="1" dirty="0" err="1">
                <a:solidFill>
                  <a:srgbClr val="002060"/>
                </a:solidFill>
              </a:rPr>
              <a:t>Герион</a:t>
            </a:r>
            <a:r>
              <a:rPr lang="ru-RU" sz="2200" b="1" dirty="0">
                <a:solidFill>
                  <a:srgbClr val="002060"/>
                </a:solidFill>
              </a:rPr>
              <a:t> пасет своих </a:t>
            </a:r>
            <a:r>
              <a:rPr lang="ru-RU" sz="2200" b="1" dirty="0" err="1">
                <a:solidFill>
                  <a:srgbClr val="002060"/>
                </a:solidFill>
              </a:rPr>
              <a:t>коров</a:t>
            </a:r>
            <a:r>
              <a:rPr lang="ru-RU" sz="2200" b="1" dirty="0">
                <a:solidFill>
                  <a:srgbClr val="002060"/>
                </a:solidFill>
              </a:rPr>
              <a:t>. Задачей Геракла было пригнать этих </a:t>
            </a:r>
            <a:r>
              <a:rPr lang="ru-RU" sz="2200" b="1" dirty="0" err="1">
                <a:solidFill>
                  <a:srgbClr val="002060"/>
                </a:solidFill>
              </a:rPr>
              <a:t>коров</a:t>
            </a:r>
            <a:r>
              <a:rPr lang="ru-RU" sz="2200" b="1" dirty="0">
                <a:solidFill>
                  <a:srgbClr val="002060"/>
                </a:solidFill>
              </a:rPr>
              <a:t> в Микены.</a:t>
            </a:r>
          </a:p>
          <a:p>
            <a:pPr algn="just">
              <a:buNone/>
            </a:pPr>
            <a:r>
              <a:rPr lang="ru-RU" sz="2200" b="1" dirty="0">
                <a:solidFill>
                  <a:srgbClr val="002060"/>
                </a:solidFill>
              </a:rPr>
              <a:t>Прибыв на остров, Геракл убил двуглавого пса </a:t>
            </a:r>
            <a:r>
              <a:rPr lang="ru-RU" sz="2200" b="1" dirty="0" err="1">
                <a:solidFill>
                  <a:srgbClr val="002060"/>
                </a:solidFill>
              </a:rPr>
              <a:t>Орфо</a:t>
            </a:r>
            <a:r>
              <a:rPr lang="ru-RU" sz="2200" b="1" dirty="0">
                <a:solidFill>
                  <a:srgbClr val="002060"/>
                </a:solidFill>
              </a:rPr>
              <a:t> и великана-пастуха </a:t>
            </a:r>
            <a:r>
              <a:rPr lang="ru-RU" sz="2200" b="1" dirty="0" err="1">
                <a:solidFill>
                  <a:srgbClr val="002060"/>
                </a:solidFill>
              </a:rPr>
              <a:t>Эвритиона</a:t>
            </a:r>
            <a:r>
              <a:rPr lang="ru-RU" sz="2200" b="1" dirty="0">
                <a:solidFill>
                  <a:srgbClr val="002060"/>
                </a:solidFill>
              </a:rPr>
              <a:t>. Убил он и великана </a:t>
            </a:r>
            <a:r>
              <a:rPr lang="ru-RU" sz="2200" b="1" dirty="0" err="1">
                <a:solidFill>
                  <a:srgbClr val="002060"/>
                </a:solidFill>
              </a:rPr>
              <a:t>Гериона</a:t>
            </a:r>
            <a:r>
              <a:rPr lang="ru-RU" sz="2200" b="1" dirty="0">
                <a:solidFill>
                  <a:srgbClr val="002060"/>
                </a:solidFill>
              </a:rPr>
              <a:t>, у которого было по три туловища и головы, а еще по шесть рук и ног. На золотом челне Геракл перевез </a:t>
            </a:r>
            <a:r>
              <a:rPr lang="ru-RU" sz="2200" b="1" dirty="0" err="1">
                <a:solidFill>
                  <a:srgbClr val="002060"/>
                </a:solidFill>
              </a:rPr>
              <a:t>коров</a:t>
            </a:r>
            <a:r>
              <a:rPr lang="ru-RU" sz="2200" b="1" dirty="0">
                <a:solidFill>
                  <a:srgbClr val="002060"/>
                </a:solidFill>
              </a:rPr>
              <a:t> через океан. Герою постоянно пытались помешать. Когда стадо было почти на месте, Гера наслала на животных бешенство. Коровы бросились врассыпную, но Гераклу удалось собрать большую часть коров.</a:t>
            </a:r>
          </a:p>
          <a:p>
            <a:pPr algn="just">
              <a:buNone/>
            </a:pPr>
            <a:r>
              <a:rPr lang="ru-RU" sz="2200" b="1" dirty="0">
                <a:solidFill>
                  <a:srgbClr val="002060"/>
                </a:solidFill>
              </a:rPr>
              <a:t>Посмотрим смогут ли ваш капитаны собрать шарики.</a:t>
            </a:r>
          </a:p>
          <a:p>
            <a:pPr algn="just">
              <a:buNone/>
            </a:pPr>
            <a:r>
              <a:rPr lang="ru-RU" sz="2200" b="1" dirty="0">
                <a:solidFill>
                  <a:srgbClr val="002060"/>
                </a:solidFill>
              </a:rPr>
              <a:t>Капитанам команд завязываются глаза и они на скорость собирают шары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3DCBB57-A745-4CE0-AC93-22A19A122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2" y="275771"/>
            <a:ext cx="4248418" cy="544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hlinkClick r:id="rId3" action="ppaction://hlinksldjump"/>
            <a:extLst>
              <a:ext uri="{FF2B5EF4-FFF2-40B4-BE49-F238E27FC236}">
                <a16:creationId xmlns:a16="http://schemas.microsoft.com/office/drawing/2014/main" id="{827BF4C5-A14C-45F2-B5BC-928B8A98C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954" y="5806025"/>
            <a:ext cx="998613" cy="9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97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71FAB5-180F-4517-8FBB-91EB7A4C9A1D}"/>
              </a:ext>
            </a:extLst>
          </p:cNvPr>
          <p:cNvSpPr/>
          <p:nvPr/>
        </p:nvSpPr>
        <p:spPr>
          <a:xfrm>
            <a:off x="2340129" y="1137114"/>
            <a:ext cx="7511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>
                <a:solidFill>
                  <a:srgbClr val="002060"/>
                </a:solidFill>
                <a:latin typeface="Lemon Tuesday" panose="02000506040000020004" pitchFamily="2" charset="-52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F900E8-60C4-4D03-B975-BCCCBD953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1" b="24022"/>
          <a:stretch/>
        </p:blipFill>
        <p:spPr>
          <a:xfrm>
            <a:off x="2757478" y="2076657"/>
            <a:ext cx="6858000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7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D44694-5203-4413-B214-B00977F60EEF}"/>
              </a:ext>
            </a:extLst>
          </p:cNvPr>
          <p:cNvSpPr/>
          <p:nvPr/>
        </p:nvSpPr>
        <p:spPr>
          <a:xfrm>
            <a:off x="3049328" y="530163"/>
            <a:ext cx="6636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i="1" dirty="0">
                <a:solidFill>
                  <a:srgbClr val="7030A0"/>
                </a:solidFill>
                <a:latin typeface="Lemon Tuesday" panose="02000506040000020004" pitchFamily="2" charset="-52"/>
              </a:rPr>
              <a:t>НАШ ДРУГ – СПОРТ!</a:t>
            </a:r>
            <a:endParaRPr lang="ru-RU" sz="5400" dirty="0">
              <a:solidFill>
                <a:srgbClr val="7030A0"/>
              </a:solidFill>
              <a:latin typeface="Lemon Tuesday" panose="02000506040000020004" pitchFamily="2" charset="-52"/>
            </a:endParaRPr>
          </a:p>
        </p:txBody>
      </p:sp>
      <p:pic>
        <p:nvPicPr>
          <p:cNvPr id="3" name="Рисунок 2">
            <a:hlinkClick r:id="rId2" action="ppaction://hlinksldjump"/>
            <a:extLst>
              <a:ext uri="{FF2B5EF4-FFF2-40B4-BE49-F238E27FC236}">
                <a16:creationId xmlns:a16="http://schemas.microsoft.com/office/drawing/2014/main" id="{FD89841E-5B7F-4E03-BD3A-FD815C5F6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610" y="381264"/>
            <a:ext cx="1107384" cy="10796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hlinkClick r:id="rId4" action="ppaction://hlinksldjump"/>
            <a:extLst>
              <a:ext uri="{FF2B5EF4-FFF2-40B4-BE49-F238E27FC236}">
                <a16:creationId xmlns:a16="http://schemas.microsoft.com/office/drawing/2014/main" id="{AE5F0863-84B8-40EF-BF6B-E2BE2E8BC30A}"/>
              </a:ext>
            </a:extLst>
          </p:cNvPr>
          <p:cNvSpPr/>
          <p:nvPr/>
        </p:nvSpPr>
        <p:spPr>
          <a:xfrm>
            <a:off x="1873671" y="3624319"/>
            <a:ext cx="1175657" cy="11476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senal" panose="02010504060200020004" pitchFamily="2" charset="0"/>
              </a:rPr>
              <a:t>1</a:t>
            </a:r>
          </a:p>
        </p:txBody>
      </p:sp>
      <p:sp>
        <p:nvSpPr>
          <p:cNvPr id="5" name="Прямоугольник: скругленные углы 4">
            <a:hlinkClick r:id="rId5" action="ppaction://hlinksldjump"/>
            <a:extLst>
              <a:ext uri="{FF2B5EF4-FFF2-40B4-BE49-F238E27FC236}">
                <a16:creationId xmlns:a16="http://schemas.microsoft.com/office/drawing/2014/main" id="{2186D1A2-5645-4CF6-9E43-873AF50BB162}"/>
              </a:ext>
            </a:extLst>
          </p:cNvPr>
          <p:cNvSpPr/>
          <p:nvPr/>
        </p:nvSpPr>
        <p:spPr>
          <a:xfrm>
            <a:off x="3772475" y="2420206"/>
            <a:ext cx="1175657" cy="11476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senal" panose="02010504060200020004" pitchFamily="2" charset="0"/>
              </a:rPr>
              <a:t>2</a:t>
            </a:r>
          </a:p>
        </p:txBody>
      </p:sp>
      <p:sp>
        <p:nvSpPr>
          <p:cNvPr id="6" name="Прямоугольник: скругленные углы 5">
            <a:hlinkClick r:id="rId6" action="ppaction://hlinksldjump"/>
            <a:extLst>
              <a:ext uri="{FF2B5EF4-FFF2-40B4-BE49-F238E27FC236}">
                <a16:creationId xmlns:a16="http://schemas.microsoft.com/office/drawing/2014/main" id="{7A643882-57FF-49EA-AA4F-07975B92FEB4}"/>
              </a:ext>
            </a:extLst>
          </p:cNvPr>
          <p:cNvSpPr/>
          <p:nvPr/>
        </p:nvSpPr>
        <p:spPr>
          <a:xfrm>
            <a:off x="5649246" y="3624321"/>
            <a:ext cx="1175657" cy="11476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senal" panose="02010504060200020004" pitchFamily="2" charset="0"/>
              </a:rPr>
              <a:t>3</a:t>
            </a:r>
          </a:p>
        </p:txBody>
      </p:sp>
      <p:sp>
        <p:nvSpPr>
          <p:cNvPr id="7" name="Прямоугольник: скругленные углы 6">
            <a:hlinkClick r:id="rId7" action="ppaction://hlinksldjump"/>
            <a:extLst>
              <a:ext uri="{FF2B5EF4-FFF2-40B4-BE49-F238E27FC236}">
                <a16:creationId xmlns:a16="http://schemas.microsoft.com/office/drawing/2014/main" id="{554226B6-4E32-49C7-8578-7E7CDBA7A492}"/>
              </a:ext>
            </a:extLst>
          </p:cNvPr>
          <p:cNvSpPr/>
          <p:nvPr/>
        </p:nvSpPr>
        <p:spPr>
          <a:xfrm>
            <a:off x="7444590" y="2420206"/>
            <a:ext cx="1175657" cy="11476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senal" panose="02010504060200020004" pitchFamily="2" charset="0"/>
              </a:rPr>
              <a:t>4</a:t>
            </a:r>
          </a:p>
        </p:txBody>
      </p:sp>
      <p:sp>
        <p:nvSpPr>
          <p:cNvPr id="8" name="Прямоугольник: скругленные углы 7">
            <a:hlinkClick r:id="rId8" action="ppaction://hlinksldjump"/>
            <a:extLst>
              <a:ext uri="{FF2B5EF4-FFF2-40B4-BE49-F238E27FC236}">
                <a16:creationId xmlns:a16="http://schemas.microsoft.com/office/drawing/2014/main" id="{F6070336-4261-4B01-A26A-804C3FEF1746}"/>
              </a:ext>
            </a:extLst>
          </p:cNvPr>
          <p:cNvSpPr/>
          <p:nvPr/>
        </p:nvSpPr>
        <p:spPr>
          <a:xfrm>
            <a:off x="9341182" y="3624320"/>
            <a:ext cx="1175657" cy="11476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senal" panose="02010504060200020004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2819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DD458D-4454-427B-93E2-5B2FCFF98ABD}"/>
              </a:ext>
            </a:extLst>
          </p:cNvPr>
          <p:cNvSpPr/>
          <p:nvPr/>
        </p:nvSpPr>
        <p:spPr>
          <a:xfrm>
            <a:off x="2291856" y="359182"/>
            <a:ext cx="72574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7030A0"/>
                </a:solidFill>
                <a:latin typeface="Lemon Tuesday" panose="02000506040000020004" pitchFamily="2" charset="-52"/>
              </a:rPr>
              <a:t>ЦЕННОСТИ </a:t>
            </a:r>
          </a:p>
          <a:p>
            <a:pPr algn="ctr"/>
            <a:r>
              <a:rPr lang="ru-RU" sz="4000" i="1" dirty="0">
                <a:solidFill>
                  <a:srgbClr val="7030A0"/>
                </a:solidFill>
                <a:latin typeface="Lemon Tuesday" panose="02000506040000020004" pitchFamily="2" charset="-52"/>
              </a:rPr>
              <a:t>ОЛИМПЙИСКОГО ДВИЖЕНИЯ</a:t>
            </a:r>
            <a:endParaRPr lang="ru-RU" sz="4000" dirty="0">
              <a:solidFill>
                <a:srgbClr val="7030A0"/>
              </a:solidFill>
              <a:latin typeface="Lemon Tuesday" panose="02000506040000020004" pitchFamily="2" charset="-52"/>
            </a:endParaRPr>
          </a:p>
        </p:txBody>
      </p:sp>
      <p:sp>
        <p:nvSpPr>
          <p:cNvPr id="3" name="Прямоугольник: скругленные углы 2">
            <a:hlinkClick r:id="rId2" action="ppaction://hlinksldjump"/>
            <a:extLst>
              <a:ext uri="{FF2B5EF4-FFF2-40B4-BE49-F238E27FC236}">
                <a16:creationId xmlns:a16="http://schemas.microsoft.com/office/drawing/2014/main" id="{010FB049-3D75-4A8E-9DFA-5AE684B4DDCA}"/>
              </a:ext>
            </a:extLst>
          </p:cNvPr>
          <p:cNvSpPr/>
          <p:nvPr/>
        </p:nvSpPr>
        <p:spPr>
          <a:xfrm>
            <a:off x="2291856" y="2453121"/>
            <a:ext cx="1175657" cy="114766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senal" panose="02010504060200020004" pitchFamily="2" charset="0"/>
              </a:rPr>
              <a:t>1</a:t>
            </a:r>
          </a:p>
        </p:txBody>
      </p:sp>
      <p:sp>
        <p:nvSpPr>
          <p:cNvPr id="4" name="Прямоугольник: скругленные углы 3">
            <a:hlinkClick r:id="rId3" action="ppaction://hlinksldjump"/>
            <a:extLst>
              <a:ext uri="{FF2B5EF4-FFF2-40B4-BE49-F238E27FC236}">
                <a16:creationId xmlns:a16="http://schemas.microsoft.com/office/drawing/2014/main" id="{558855E9-BFDF-4FB8-99FA-C63CB976B9E4}"/>
              </a:ext>
            </a:extLst>
          </p:cNvPr>
          <p:cNvSpPr/>
          <p:nvPr/>
        </p:nvSpPr>
        <p:spPr>
          <a:xfrm>
            <a:off x="5508171" y="2454365"/>
            <a:ext cx="1175657" cy="114766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senal" panose="02010504060200020004" pitchFamily="2" charset="0"/>
              </a:rPr>
              <a:t>2</a:t>
            </a:r>
          </a:p>
        </p:txBody>
      </p:sp>
      <p:sp>
        <p:nvSpPr>
          <p:cNvPr id="5" name="Прямоугольник: скругленные углы 4">
            <a:hlinkClick r:id="rId4" action="ppaction://hlinksldjump"/>
            <a:extLst>
              <a:ext uri="{FF2B5EF4-FFF2-40B4-BE49-F238E27FC236}">
                <a16:creationId xmlns:a16="http://schemas.microsoft.com/office/drawing/2014/main" id="{76B471A5-6E75-49B4-9C91-BA2E9D9DF1BA}"/>
              </a:ext>
            </a:extLst>
          </p:cNvPr>
          <p:cNvSpPr/>
          <p:nvPr/>
        </p:nvSpPr>
        <p:spPr>
          <a:xfrm>
            <a:off x="8802916" y="2454365"/>
            <a:ext cx="1175657" cy="114766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senal" panose="02010504060200020004" pitchFamily="2" charset="0"/>
              </a:rPr>
              <a:t>3</a:t>
            </a:r>
          </a:p>
        </p:txBody>
      </p:sp>
      <p:sp>
        <p:nvSpPr>
          <p:cNvPr id="6" name="Прямоугольник: скругленные углы 5">
            <a:hlinkClick r:id="rId5" action="ppaction://hlinksldjump"/>
            <a:extLst>
              <a:ext uri="{FF2B5EF4-FFF2-40B4-BE49-F238E27FC236}">
                <a16:creationId xmlns:a16="http://schemas.microsoft.com/office/drawing/2014/main" id="{B98BF19D-C841-4B6A-9ACD-05E345B0AE18}"/>
              </a:ext>
            </a:extLst>
          </p:cNvPr>
          <p:cNvSpPr/>
          <p:nvPr/>
        </p:nvSpPr>
        <p:spPr>
          <a:xfrm>
            <a:off x="2291855" y="4293583"/>
            <a:ext cx="1175657" cy="114766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senal" panose="02010504060200020004" pitchFamily="2" charset="0"/>
              </a:rPr>
              <a:t>4</a:t>
            </a:r>
          </a:p>
        </p:txBody>
      </p:sp>
      <p:sp>
        <p:nvSpPr>
          <p:cNvPr id="7" name="Прямоугольник: скругленные углы 6">
            <a:hlinkClick r:id="rId6" action="ppaction://hlinksldjump"/>
            <a:extLst>
              <a:ext uri="{FF2B5EF4-FFF2-40B4-BE49-F238E27FC236}">
                <a16:creationId xmlns:a16="http://schemas.microsoft.com/office/drawing/2014/main" id="{F664347C-B8D1-425A-BE5A-2A6A49C40583}"/>
              </a:ext>
            </a:extLst>
          </p:cNvPr>
          <p:cNvSpPr/>
          <p:nvPr/>
        </p:nvSpPr>
        <p:spPr>
          <a:xfrm>
            <a:off x="5508170" y="4371286"/>
            <a:ext cx="1175657" cy="114766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senal" panose="02010504060200020004" pitchFamily="2" charset="0"/>
              </a:rPr>
              <a:t>5</a:t>
            </a:r>
          </a:p>
        </p:txBody>
      </p:sp>
      <p:sp>
        <p:nvSpPr>
          <p:cNvPr id="8" name="Прямоугольник: скругленные углы 7">
            <a:hlinkClick r:id="rId7" action="ppaction://hlinksldjump"/>
            <a:extLst>
              <a:ext uri="{FF2B5EF4-FFF2-40B4-BE49-F238E27FC236}">
                <a16:creationId xmlns:a16="http://schemas.microsoft.com/office/drawing/2014/main" id="{F1E45307-8C47-4799-84AD-34EB8ADC977E}"/>
              </a:ext>
            </a:extLst>
          </p:cNvPr>
          <p:cNvSpPr/>
          <p:nvPr/>
        </p:nvSpPr>
        <p:spPr>
          <a:xfrm>
            <a:off x="8802915" y="4293584"/>
            <a:ext cx="1175657" cy="1147665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Arsenal" panose="02010504060200020004" pitchFamily="2" charset="0"/>
              </a:rPr>
              <a:t>6</a:t>
            </a:r>
          </a:p>
        </p:txBody>
      </p:sp>
      <p:pic>
        <p:nvPicPr>
          <p:cNvPr id="10" name="Рисунок 9">
            <a:hlinkClick r:id="rId8" action="ppaction://hlinksldjump"/>
            <a:extLst>
              <a:ext uri="{FF2B5EF4-FFF2-40B4-BE49-F238E27FC236}">
                <a16:creationId xmlns:a16="http://schemas.microsoft.com/office/drawing/2014/main" id="{38210CAA-BD8D-4960-93F6-0429224068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9610" y="381264"/>
            <a:ext cx="1107384" cy="1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1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A6C71D-2F58-43FF-8C9E-EBCC90D24038}"/>
              </a:ext>
            </a:extLst>
          </p:cNvPr>
          <p:cNvSpPr/>
          <p:nvPr/>
        </p:nvSpPr>
        <p:spPr>
          <a:xfrm>
            <a:off x="5207823" y="798286"/>
            <a:ext cx="5003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solidFill>
                  <a:srgbClr val="7030A0"/>
                </a:solidFill>
                <a:latin typeface="Lemon Tuesday" panose="02000506040000020004" pitchFamily="2" charset="-52"/>
              </a:rPr>
              <a:t>12 ПОДВИГОВ ГЕРАКЛА</a:t>
            </a:r>
            <a:endParaRPr lang="ru-RU" sz="3600" dirty="0">
              <a:solidFill>
                <a:srgbClr val="7030A0"/>
              </a:solidFill>
              <a:latin typeface="Lemon Tuesday" panose="02000506040000020004" pitchFamily="2" charset="-52"/>
            </a:endParaRPr>
          </a:p>
        </p:txBody>
      </p:sp>
      <p:pic>
        <p:nvPicPr>
          <p:cNvPr id="1026" name="Picture 2" descr="Мифы Древней Греции: подвиги Геракла | KONSPEKTY.NET">
            <a:extLst>
              <a:ext uri="{FF2B5EF4-FFF2-40B4-BE49-F238E27FC236}">
                <a16:creationId xmlns:a16="http://schemas.microsoft.com/office/drawing/2014/main" id="{90AC06A3-D634-4A1D-97FB-BE13F8177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798286"/>
            <a:ext cx="4016866" cy="487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hlinkClick r:id="rId3" action="ppaction://hlinksldjump"/>
            <a:extLst>
              <a:ext uri="{FF2B5EF4-FFF2-40B4-BE49-F238E27FC236}">
                <a16:creationId xmlns:a16="http://schemas.microsoft.com/office/drawing/2014/main" id="{D246B35E-3480-445B-8B7E-B2721B4C5A33}"/>
              </a:ext>
            </a:extLst>
          </p:cNvPr>
          <p:cNvSpPr/>
          <p:nvPr/>
        </p:nvSpPr>
        <p:spPr>
          <a:xfrm>
            <a:off x="5036458" y="2090337"/>
            <a:ext cx="957942" cy="763898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senal" panose="02010504060200020004" pitchFamily="2" charset="0"/>
              </a:rPr>
              <a:t>1</a:t>
            </a:r>
            <a:endParaRPr lang="ru-RU" sz="5400" b="1" dirty="0">
              <a:latin typeface="Arsenal" panose="02010504060200020004" pitchFamily="2" charset="0"/>
            </a:endParaRPr>
          </a:p>
        </p:txBody>
      </p:sp>
      <p:sp>
        <p:nvSpPr>
          <p:cNvPr id="5" name="Прямоугольник: скругленные углы 4">
            <a:hlinkClick r:id="rId4" action="ppaction://hlinksldjump"/>
            <a:extLst>
              <a:ext uri="{FF2B5EF4-FFF2-40B4-BE49-F238E27FC236}">
                <a16:creationId xmlns:a16="http://schemas.microsoft.com/office/drawing/2014/main" id="{919C60A9-31A0-43C3-B6D8-0A9493A70573}"/>
              </a:ext>
            </a:extLst>
          </p:cNvPr>
          <p:cNvSpPr/>
          <p:nvPr/>
        </p:nvSpPr>
        <p:spPr>
          <a:xfrm>
            <a:off x="5036457" y="3214636"/>
            <a:ext cx="957942" cy="763898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senal" panose="02010504060200020004" pitchFamily="2" charset="0"/>
              </a:rPr>
              <a:t>2</a:t>
            </a:r>
            <a:endParaRPr lang="ru-RU" sz="5400" b="1" dirty="0">
              <a:latin typeface="Arsenal" panose="02010504060200020004" pitchFamily="2" charset="0"/>
            </a:endParaRPr>
          </a:p>
        </p:txBody>
      </p:sp>
      <p:sp>
        <p:nvSpPr>
          <p:cNvPr id="6" name="Прямоугольник: скругленные углы 5">
            <a:hlinkClick r:id="rId5" action="ppaction://hlinksldjump"/>
            <a:extLst>
              <a:ext uri="{FF2B5EF4-FFF2-40B4-BE49-F238E27FC236}">
                <a16:creationId xmlns:a16="http://schemas.microsoft.com/office/drawing/2014/main" id="{0C4755A9-9182-4D25-992B-6E356FDE6682}"/>
              </a:ext>
            </a:extLst>
          </p:cNvPr>
          <p:cNvSpPr/>
          <p:nvPr/>
        </p:nvSpPr>
        <p:spPr>
          <a:xfrm>
            <a:off x="5033655" y="4263854"/>
            <a:ext cx="957942" cy="763898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senal" panose="02010504060200020004" pitchFamily="2" charset="0"/>
              </a:rPr>
              <a:t>3</a:t>
            </a:r>
            <a:endParaRPr lang="ru-RU" sz="5400" b="1" dirty="0">
              <a:latin typeface="Arsenal" panose="02010504060200020004" pitchFamily="2" charset="0"/>
            </a:endParaRPr>
          </a:p>
        </p:txBody>
      </p:sp>
      <p:sp>
        <p:nvSpPr>
          <p:cNvPr id="7" name="Прямоугольник: скругленные углы 6">
            <a:hlinkClick r:id="rId6" action="ppaction://hlinksldjump"/>
            <a:extLst>
              <a:ext uri="{FF2B5EF4-FFF2-40B4-BE49-F238E27FC236}">
                <a16:creationId xmlns:a16="http://schemas.microsoft.com/office/drawing/2014/main" id="{71E9C5D3-06F0-4BA3-BD1B-15B14116DE03}"/>
              </a:ext>
            </a:extLst>
          </p:cNvPr>
          <p:cNvSpPr/>
          <p:nvPr/>
        </p:nvSpPr>
        <p:spPr>
          <a:xfrm>
            <a:off x="6482280" y="2112945"/>
            <a:ext cx="957942" cy="763898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senal" panose="02010504060200020004" pitchFamily="2" charset="0"/>
              </a:rPr>
              <a:t>4</a:t>
            </a:r>
            <a:endParaRPr lang="ru-RU" sz="5400" b="1" dirty="0">
              <a:latin typeface="Arsenal" panose="02010504060200020004" pitchFamily="2" charset="0"/>
            </a:endParaRPr>
          </a:p>
        </p:txBody>
      </p:sp>
      <p:sp>
        <p:nvSpPr>
          <p:cNvPr id="8" name="Прямоугольник: скругленные углы 7">
            <a:hlinkClick r:id="rId7" action="ppaction://hlinksldjump"/>
            <a:extLst>
              <a:ext uri="{FF2B5EF4-FFF2-40B4-BE49-F238E27FC236}">
                <a16:creationId xmlns:a16="http://schemas.microsoft.com/office/drawing/2014/main" id="{D0A6B375-3A89-4C8A-BBE5-9BC27E7A3C04}"/>
              </a:ext>
            </a:extLst>
          </p:cNvPr>
          <p:cNvSpPr/>
          <p:nvPr/>
        </p:nvSpPr>
        <p:spPr>
          <a:xfrm>
            <a:off x="6482280" y="3198112"/>
            <a:ext cx="957942" cy="763898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senal" panose="02010504060200020004" pitchFamily="2" charset="0"/>
              </a:rPr>
              <a:t>5</a:t>
            </a:r>
            <a:endParaRPr lang="ru-RU" sz="5400" b="1" dirty="0">
              <a:latin typeface="Arsenal" panose="02010504060200020004" pitchFamily="2" charset="0"/>
            </a:endParaRPr>
          </a:p>
        </p:txBody>
      </p:sp>
      <p:sp>
        <p:nvSpPr>
          <p:cNvPr id="9" name="Прямоугольник: скругленные углы 8">
            <a:hlinkClick r:id="rId8" action="ppaction://hlinksldjump"/>
            <a:extLst>
              <a:ext uri="{FF2B5EF4-FFF2-40B4-BE49-F238E27FC236}">
                <a16:creationId xmlns:a16="http://schemas.microsoft.com/office/drawing/2014/main" id="{23FA2620-76AD-4FF5-ABFB-0BCDE0224687}"/>
              </a:ext>
            </a:extLst>
          </p:cNvPr>
          <p:cNvSpPr/>
          <p:nvPr/>
        </p:nvSpPr>
        <p:spPr>
          <a:xfrm>
            <a:off x="6482280" y="4316327"/>
            <a:ext cx="957942" cy="763898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senal" panose="02010504060200020004" pitchFamily="2" charset="0"/>
              </a:rPr>
              <a:t>6</a:t>
            </a:r>
            <a:endParaRPr lang="ru-RU" sz="5400" b="1" dirty="0">
              <a:latin typeface="Arsenal" panose="02010504060200020004" pitchFamily="2" charset="0"/>
            </a:endParaRPr>
          </a:p>
        </p:txBody>
      </p:sp>
      <p:sp>
        <p:nvSpPr>
          <p:cNvPr id="10" name="Прямоугольник: скругленные углы 9">
            <a:hlinkClick r:id="rId9" action="ppaction://hlinksldjump"/>
            <a:extLst>
              <a:ext uri="{FF2B5EF4-FFF2-40B4-BE49-F238E27FC236}">
                <a16:creationId xmlns:a16="http://schemas.microsoft.com/office/drawing/2014/main" id="{BBA96809-1281-41FA-BC26-C7BF48C32C07}"/>
              </a:ext>
            </a:extLst>
          </p:cNvPr>
          <p:cNvSpPr/>
          <p:nvPr/>
        </p:nvSpPr>
        <p:spPr>
          <a:xfrm>
            <a:off x="7928103" y="2112945"/>
            <a:ext cx="957942" cy="763898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senal" panose="02010504060200020004" pitchFamily="2" charset="0"/>
              </a:rPr>
              <a:t>7</a:t>
            </a:r>
            <a:endParaRPr lang="ru-RU" sz="5400" b="1" dirty="0">
              <a:latin typeface="Arsenal" panose="02010504060200020004" pitchFamily="2" charset="0"/>
            </a:endParaRPr>
          </a:p>
        </p:txBody>
      </p:sp>
      <p:sp>
        <p:nvSpPr>
          <p:cNvPr id="11" name="Прямоугольник: скругленные углы 10">
            <a:hlinkClick r:id="rId10" action="ppaction://hlinksldjump"/>
            <a:extLst>
              <a:ext uri="{FF2B5EF4-FFF2-40B4-BE49-F238E27FC236}">
                <a16:creationId xmlns:a16="http://schemas.microsoft.com/office/drawing/2014/main" id="{EA3B24B9-2763-4C41-89FF-58742F326F60}"/>
              </a:ext>
            </a:extLst>
          </p:cNvPr>
          <p:cNvSpPr/>
          <p:nvPr/>
        </p:nvSpPr>
        <p:spPr>
          <a:xfrm>
            <a:off x="7928103" y="3214636"/>
            <a:ext cx="957942" cy="763898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senal" panose="02010504060200020004" pitchFamily="2" charset="0"/>
              </a:rPr>
              <a:t>8</a:t>
            </a:r>
            <a:endParaRPr lang="ru-RU" sz="5400" b="1" dirty="0">
              <a:latin typeface="Arsenal" panose="02010504060200020004" pitchFamily="2" charset="0"/>
            </a:endParaRPr>
          </a:p>
        </p:txBody>
      </p:sp>
      <p:sp>
        <p:nvSpPr>
          <p:cNvPr id="12" name="Прямоугольник: скругленные углы 11">
            <a:hlinkClick r:id="rId11" action="ppaction://hlinksldjump"/>
            <a:extLst>
              <a:ext uri="{FF2B5EF4-FFF2-40B4-BE49-F238E27FC236}">
                <a16:creationId xmlns:a16="http://schemas.microsoft.com/office/drawing/2014/main" id="{0AF75F0F-67D6-4EE6-803E-BE5C3C0DCFF7}"/>
              </a:ext>
            </a:extLst>
          </p:cNvPr>
          <p:cNvSpPr/>
          <p:nvPr/>
        </p:nvSpPr>
        <p:spPr>
          <a:xfrm>
            <a:off x="7928103" y="4316327"/>
            <a:ext cx="957942" cy="763898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senal" panose="02010504060200020004" pitchFamily="2" charset="0"/>
              </a:rPr>
              <a:t>9</a:t>
            </a:r>
            <a:endParaRPr lang="ru-RU" sz="5400" b="1" dirty="0">
              <a:latin typeface="Arsenal" panose="02010504060200020004" pitchFamily="2" charset="0"/>
            </a:endParaRPr>
          </a:p>
        </p:txBody>
      </p:sp>
      <p:sp>
        <p:nvSpPr>
          <p:cNvPr id="13" name="Прямоугольник: скругленные углы 12">
            <a:hlinkClick r:id="rId12" action="ppaction://hlinksldjump"/>
            <a:extLst>
              <a:ext uri="{FF2B5EF4-FFF2-40B4-BE49-F238E27FC236}">
                <a16:creationId xmlns:a16="http://schemas.microsoft.com/office/drawing/2014/main" id="{D96B0F92-0F08-4CF0-B2B5-1AB2C842E2C4}"/>
              </a:ext>
            </a:extLst>
          </p:cNvPr>
          <p:cNvSpPr/>
          <p:nvPr/>
        </p:nvSpPr>
        <p:spPr>
          <a:xfrm>
            <a:off x="9253173" y="2112945"/>
            <a:ext cx="957942" cy="763898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senal" panose="02010504060200020004" pitchFamily="2" charset="0"/>
              </a:rPr>
              <a:t>10</a:t>
            </a:r>
            <a:endParaRPr lang="ru-RU" sz="5400" b="1" dirty="0">
              <a:latin typeface="Arsenal" panose="02010504060200020004" pitchFamily="2" charset="0"/>
            </a:endParaRPr>
          </a:p>
        </p:txBody>
      </p:sp>
      <p:pic>
        <p:nvPicPr>
          <p:cNvPr id="16" name="Рисунок 15">
            <a:hlinkClick r:id="rId13" action="ppaction://hlinksldjump"/>
            <a:extLst>
              <a:ext uri="{FF2B5EF4-FFF2-40B4-BE49-F238E27FC236}">
                <a16:creationId xmlns:a16="http://schemas.microsoft.com/office/drawing/2014/main" id="{4E4AAA75-7B79-4912-9771-934A4416EE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49610" y="381264"/>
            <a:ext cx="1107384" cy="1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8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CCA468-E0F0-4B30-8D15-06B068089907}"/>
              </a:ext>
            </a:extLst>
          </p:cNvPr>
          <p:cNvSpPr/>
          <p:nvPr/>
        </p:nvSpPr>
        <p:spPr>
          <a:xfrm>
            <a:off x="1654629" y="825866"/>
            <a:ext cx="91294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/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1) 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С какой страны берут своё начало Олимпийские игры? </a:t>
            </a:r>
          </a:p>
          <a:p>
            <a:pPr marL="36576"/>
            <a:endParaRPr lang="ru-RU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pPr marL="36576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А</a:t>
            </a: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.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 Рим</a:t>
            </a:r>
          </a:p>
          <a:p>
            <a:pPr marL="36576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Б</a:t>
            </a: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.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 Греция</a:t>
            </a:r>
          </a:p>
          <a:p>
            <a:pPr marL="36576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В</a:t>
            </a: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.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 Египет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301C59-60D9-41F6-927A-0539B21A689F}"/>
              </a:ext>
            </a:extLst>
          </p:cNvPr>
          <p:cNvSpPr/>
          <p:nvPr/>
        </p:nvSpPr>
        <p:spPr>
          <a:xfrm>
            <a:off x="7642509" y="4611518"/>
            <a:ext cx="1740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Греция</a:t>
            </a:r>
            <a:endParaRPr lang="ru-RU" dirty="0"/>
          </a:p>
        </p:txBody>
      </p:sp>
      <p:pic>
        <p:nvPicPr>
          <p:cNvPr id="4" name="Рисунок 3">
            <a:hlinkClick r:id="rId2" action="ppaction://hlinksldjump"/>
            <a:extLst>
              <a:ext uri="{FF2B5EF4-FFF2-40B4-BE49-F238E27FC236}">
                <a16:creationId xmlns:a16="http://schemas.microsoft.com/office/drawing/2014/main" id="{892D8729-215E-4700-ACB2-0F3689ECA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610" y="381264"/>
            <a:ext cx="1107384" cy="1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5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CCA468-E0F0-4B30-8D15-06B068089907}"/>
              </a:ext>
            </a:extLst>
          </p:cNvPr>
          <p:cNvSpPr/>
          <p:nvPr/>
        </p:nvSpPr>
        <p:spPr>
          <a:xfrm>
            <a:off x="1654629" y="825866"/>
            <a:ext cx="91294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/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2) 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В каком году впервые состоялись   современные Олимпийские игры?</a:t>
            </a:r>
          </a:p>
          <a:p>
            <a:pPr marL="36576"/>
            <a:endParaRPr lang="ru-RU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pPr marL="36576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А</a:t>
            </a: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.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1896</a:t>
            </a:r>
            <a:endParaRPr lang="ru-RU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pPr marL="36576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Б</a:t>
            </a: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.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1936</a:t>
            </a:r>
            <a:endParaRPr lang="ru-RU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  <a:p>
            <a:pPr marL="36576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В</a:t>
            </a: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.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2000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301C59-60D9-41F6-927A-0539B21A689F}"/>
              </a:ext>
            </a:extLst>
          </p:cNvPr>
          <p:cNvSpPr/>
          <p:nvPr/>
        </p:nvSpPr>
        <p:spPr>
          <a:xfrm>
            <a:off x="7642509" y="4611518"/>
            <a:ext cx="1223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1896</a:t>
            </a:r>
            <a:endParaRPr lang="ru-RU" dirty="0"/>
          </a:p>
        </p:txBody>
      </p:sp>
      <p:pic>
        <p:nvPicPr>
          <p:cNvPr id="5" name="Рисунок 4">
            <a:hlinkClick r:id="rId2" action="ppaction://hlinksldjump"/>
            <a:extLst>
              <a:ext uri="{FF2B5EF4-FFF2-40B4-BE49-F238E27FC236}">
                <a16:creationId xmlns:a16="http://schemas.microsoft.com/office/drawing/2014/main" id="{D7355249-5594-4A17-9C74-A31CA530A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610" y="381264"/>
            <a:ext cx="1107384" cy="1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8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CCA468-E0F0-4B30-8D15-06B068089907}"/>
              </a:ext>
            </a:extLst>
          </p:cNvPr>
          <p:cNvSpPr/>
          <p:nvPr/>
        </p:nvSpPr>
        <p:spPr>
          <a:xfrm>
            <a:off x="1654629" y="825866"/>
            <a:ext cx="91294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>
              <a:buNone/>
            </a:pPr>
            <a:r>
              <a:rPr lang="en-US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3) </a:t>
            </a:r>
            <a:r>
              <a:rPr lang="ru-RU" sz="4000" b="1" dirty="0">
                <a:solidFill>
                  <a:srgbClr val="002060"/>
                </a:solidFill>
                <a:latin typeface="Arsenal" panose="02010504060200020004" pitchFamily="2" charset="0"/>
              </a:rPr>
              <a:t>С какой периодичностью проводятся Олимпийские игры?</a:t>
            </a:r>
          </a:p>
          <a:p>
            <a:pPr marL="36576"/>
            <a:endParaRPr lang="ru-RU" sz="4000" b="1" dirty="0">
              <a:solidFill>
                <a:srgbClr val="002060"/>
              </a:solidFill>
              <a:latin typeface="Arsenal" panose="02010504060200020004" pitchFamily="2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301C59-60D9-41F6-927A-0539B21A689F}"/>
              </a:ext>
            </a:extLst>
          </p:cNvPr>
          <p:cNvSpPr/>
          <p:nvPr/>
        </p:nvSpPr>
        <p:spPr>
          <a:xfrm>
            <a:off x="7642509" y="4727632"/>
            <a:ext cx="3505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Каждые 4 года</a:t>
            </a:r>
            <a:endParaRPr lang="ru-RU" sz="1600" dirty="0"/>
          </a:p>
        </p:txBody>
      </p:sp>
      <p:pic>
        <p:nvPicPr>
          <p:cNvPr id="5" name="Рисунок 4">
            <a:hlinkClick r:id="rId2" action="ppaction://hlinksldjump"/>
            <a:extLst>
              <a:ext uri="{FF2B5EF4-FFF2-40B4-BE49-F238E27FC236}">
                <a16:creationId xmlns:a16="http://schemas.microsoft.com/office/drawing/2014/main" id="{FF6A37FA-0FFD-45CE-8CEE-5DCAF1B0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610" y="381264"/>
            <a:ext cx="1107384" cy="10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1761</Words>
  <Application>Microsoft Office PowerPoint</Application>
  <PresentationFormat>Широкоэкранный</PresentationFormat>
  <Paragraphs>177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Arsenal</vt:lpstr>
      <vt:lpstr>Calibri</vt:lpstr>
      <vt:lpstr>Calibri Light</vt:lpstr>
      <vt:lpstr>Lemon Tuesday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Олимпийская Академия Беларуси</dc:creator>
  <cp:lastModifiedBy>Олимпийская Академия Беларуси</cp:lastModifiedBy>
  <cp:revision>26</cp:revision>
  <dcterms:created xsi:type="dcterms:W3CDTF">2021-06-01T13:39:29Z</dcterms:created>
  <dcterms:modified xsi:type="dcterms:W3CDTF">2021-06-30T08:38:33Z</dcterms:modified>
</cp:coreProperties>
</file>