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B67FC-4928-4A27-A059-8F8A7C6F4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0A3AAC-D782-49AB-ADD4-6A569C9AD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7157D4-D713-473D-B033-91C83266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D78F9-5AEA-4B20-A86E-EFC8A714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8CB0A-7F8A-4FEF-8FC5-7D743D6D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1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1ACBB-D4F4-4C3F-835C-B53FF89D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BC3DE1-B49F-48D9-93D2-132A24C2B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B8719-01A9-40BC-A96A-7FA9B368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D3692-5914-4A26-AC61-58F9576B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44EE4-0FDA-4414-8F7C-9C8E8BAD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3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B599F4-947E-46A7-9F5C-F15F3D5A2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07743A-7440-42B9-B6DC-030607E46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6D32B-EE03-4ACE-96F7-E1C54925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E8451-B6E5-4266-BFE6-3A42FE2F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C8592-5E5B-4BB6-937D-824259B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389F4-0D82-4E15-B5C4-438C8680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DCB48-1218-48AD-9790-3C6EF1B5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E7E34-6015-4B9B-85BB-59DF691F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18EE1-97D3-4250-840A-D647A25C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43642-668A-4C5A-BDD6-6AC52A8B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9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18B51-7BCA-42FE-855B-30B50D5F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91D7C-B128-47C0-A2B1-E7A02C42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E8E07-BA99-4885-A614-3304BE47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06FC9E-0CA3-48AE-9207-8DA0C78F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03F55-8A5E-403C-B8E0-F251C0C9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A0D5E-0F7D-4643-84FF-B9915B18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4D450-433E-4568-9D3A-924382BDE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E85FD5-692C-47D8-BCDD-8815C053C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C937FD-E276-42FC-841B-2710C645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4A4E7E-C00A-4005-8123-559EDF6C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825CE-9A9C-4AD0-899F-94748842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0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811C6-14B9-4EB0-895A-16DF7B12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D295E-C67D-4829-A4DE-2BD8740E3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175F6-1D05-404F-A7A0-FD6FAAA65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C93A4-5E79-4E29-8DBC-E3FC315A0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1741AD-7520-47AF-AEAB-FBEADF2B7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C06AB8-57EA-4E17-B5EA-120BC65A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31EE62-2FF8-42E3-BCB0-09947D8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94A077-75B3-429F-89C3-6858FA0C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5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2FEFB-6412-4996-BA0A-59FA46FC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ADFA6C-683F-4F17-BADF-28E995F5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57D781-52F4-49CA-A66C-BE5A14F5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DF9916-78A3-40FD-BF13-DC208AF5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5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9E3D1D-B7CD-494C-AB5E-1B2C7826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9D932F-015C-407B-A1AF-5AF40D3D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78DC96-65C2-4C9F-8805-EAA76D55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6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77EE1-DCDA-4AC1-A627-E40A6D80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D240E-45E6-46DD-B85A-DE9767312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5BCB2-E980-41D6-85B6-7229216E0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A2047E-C8AC-43E1-8E81-71D1EE65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F9976-8CBB-41DE-922A-EEB45BB1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0D7C74-A869-4189-814A-397C5986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0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18957-C2DD-4687-82ED-032962EE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CE9B2-45E6-4C48-9104-8C9AE8B90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4E2BD4-999D-4891-AE0E-34F9171F4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0A4822-B433-4A61-8F57-EF5D859B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6008E-5829-469E-BCF0-3F6FA97D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2896B6-4C40-4B49-9543-FA1DC32E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3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27E40-8650-4731-91EF-45A55E75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36FB0D-DB0E-44B5-87FB-5E6795FD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4D73F-EBF2-43B8-BC52-8A3778F55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9529-8D3A-4F9D-855E-E546F35766E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5D800-9262-4C0C-BD81-CC02CB6A4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C5AC0-56F8-479B-AD86-BE861C850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7DA3-A0B0-4C36-BC34-3F6195A3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1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8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0D04B7-D253-4BDB-87D5-1A3D3E1A2237}"/>
              </a:ext>
            </a:extLst>
          </p:cNvPr>
          <p:cNvSpPr/>
          <p:nvPr/>
        </p:nvSpPr>
        <p:spPr>
          <a:xfrm>
            <a:off x="138279" y="431840"/>
            <a:ext cx="12000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Девиз Олимпийских игр  «Быстрее! Выше! Сильнее-Вместе!»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EF5CC7-2CD1-4F54-A949-EA6F893378CF}"/>
              </a:ext>
            </a:extLst>
          </p:cNvPr>
          <p:cNvSpPr/>
          <p:nvPr/>
        </p:nvSpPr>
        <p:spPr>
          <a:xfrm>
            <a:off x="283523" y="2331667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Monotype Corsiva" panose="03010101010201010101" pitchFamily="66" charset="0"/>
              </a:rPr>
              <a:t>Впервые флаг появился на Играх Олимпиады 1920 года в Антверпене (Бельгия). Олимпийский флаг используется в церемониях открытия и закрытия каждых Олимпийских игр. </a:t>
            </a:r>
          </a:p>
        </p:txBody>
      </p:sp>
      <p:pic>
        <p:nvPicPr>
          <p:cNvPr id="3074" name="Picture 2" descr="Что означает олимпийский флаг?">
            <a:extLst>
              <a:ext uri="{FF2B5EF4-FFF2-40B4-BE49-F238E27FC236}">
                <a16:creationId xmlns:a16="http://schemas.microsoft.com/office/drawing/2014/main" id="{C86B5719-4B6E-40F1-84D2-151DB2CB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18" y="2097157"/>
            <a:ext cx="4858012" cy="32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6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5C2A61-429E-4272-BCB1-07657AE91AB2}"/>
              </a:ext>
            </a:extLst>
          </p:cNvPr>
          <p:cNvSpPr/>
          <p:nvPr/>
        </p:nvSpPr>
        <p:spPr>
          <a:xfrm>
            <a:off x="1909379" y="384932"/>
            <a:ext cx="83203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Символ Олимпийских игр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Пять скреплённых колец, символизирующих  объединение пяти частей света в олимпийском   движении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32B611-B5B0-4AC7-AEDB-282A50D5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7285">
            <a:off x="3137880" y="1531754"/>
            <a:ext cx="5582537" cy="56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05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C23E90-36F0-493F-AB13-B0E7C6A556B7}"/>
              </a:ext>
            </a:extLst>
          </p:cNvPr>
          <p:cNvSpPr/>
          <p:nvPr/>
        </p:nvSpPr>
        <p:spPr>
          <a:xfrm>
            <a:off x="689428" y="391775"/>
            <a:ext cx="108131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Олимпийский огонь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Один из символов Олимпийских игр. Его зажигают в городе проведения Игр во время их открытия, и он горит непрерывно до их окончания.</a:t>
            </a:r>
          </a:p>
        </p:txBody>
      </p:sp>
      <p:pic>
        <p:nvPicPr>
          <p:cNvPr id="2050" name="Picture 2" descr="Олимпийский огонь Игр-2020.">
            <a:extLst>
              <a:ext uri="{FF2B5EF4-FFF2-40B4-BE49-F238E27FC236}">
                <a16:creationId xmlns:a16="http://schemas.microsoft.com/office/drawing/2014/main" id="{095DB970-0A8B-43DF-9B19-00709671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1" y="2830634"/>
            <a:ext cx="6962775" cy="344805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4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3A29D7-B291-4C14-B85D-E3089FC4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9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853C1F7-9555-4F84-AC49-DD516F77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1" y="1630542"/>
            <a:ext cx="5060198" cy="3364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BEE243-333C-4024-851A-420D565B0B6F}"/>
              </a:ext>
            </a:extLst>
          </p:cNvPr>
          <p:cNvSpPr/>
          <p:nvPr/>
        </p:nvSpPr>
        <p:spPr>
          <a:xfrm>
            <a:off x="5681869" y="830645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Олимпийский талисман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- часть олимпийской символики, с 1968 года обязательный атрибут Олимпийских игр.  </a:t>
            </a:r>
          </a:p>
          <a:p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Миссия олимпийского талисмана - «отразить дух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страны-хозяйки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 игр, принести удачу спортсменам и накалить праздничную атмосферу».   </a:t>
            </a:r>
          </a:p>
          <a:p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Чаще всего олимпийский талисман изображается в виде животного, наиболее популярного в стране, принимающей спортсменов, или в виде анимированного выдуманного существа.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81234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4D98DF-08B1-41D1-AA8A-8E3FC3C091CC}"/>
              </a:ext>
            </a:extLst>
          </p:cNvPr>
          <p:cNvSpPr/>
          <p:nvPr/>
        </p:nvSpPr>
        <p:spPr>
          <a:xfrm>
            <a:off x="964914" y="319927"/>
            <a:ext cx="1082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МНОГОКРАТНЫЕ  ОЛИМПИЙСКИЕ  ЧЕМПИОНЫ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A0FCC2-ECE5-4E15-A0DE-B9C085EDC431}"/>
              </a:ext>
            </a:extLst>
          </p:cNvPr>
          <p:cNvSpPr/>
          <p:nvPr/>
        </p:nvSpPr>
        <p:spPr>
          <a:xfrm>
            <a:off x="419103" y="4583889"/>
            <a:ext cx="36853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Да́рья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Влади́мировна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До́мрачева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Биатлонистка, четырёхкратная олимпийская чемпионка, Герой Беларуси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87CA51-5A8B-418F-AC56-B368C50A91E2}"/>
              </a:ext>
            </a:extLst>
          </p:cNvPr>
          <p:cNvSpPr/>
          <p:nvPr/>
        </p:nvSpPr>
        <p:spPr>
          <a:xfrm>
            <a:off x="4182195" y="4400113"/>
            <a:ext cx="397278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Еле́на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r>
              <a:rPr lang="ru-RU" sz="28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Дми́триевна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r>
              <a:rPr lang="ru-RU" sz="28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Бело́ва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4-кратная олимпийская чемпионка, многократная чемпионка мира, единственная олимпийская чемпионка (среди женщин) в индивидуальном виде в истории советского фехтования.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A5AFEC-522F-4B35-9BC0-343C4CD20932}"/>
              </a:ext>
            </a:extLst>
          </p:cNvPr>
          <p:cNvSpPr/>
          <p:nvPr/>
        </p:nvSpPr>
        <p:spPr>
          <a:xfrm>
            <a:off x="8232768" y="4369336"/>
            <a:ext cx="3761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Екатери́на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Анато́льевна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Ка́рстен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Гребчиха (парные лодки). двукратная олимпийская чемпионка Первый в истории полный кавалер белорусского ордена Отечества (2008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4098" name="Picture 2" descr="Домрачева Дарья Владимировна (3 августа 1986)">
            <a:extLst>
              <a:ext uri="{FF2B5EF4-FFF2-40B4-BE49-F238E27FC236}">
                <a16:creationId xmlns:a16="http://schemas.microsoft.com/office/drawing/2014/main" id="{29AFBA55-A15E-493F-9181-B07362D0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14" y="1106473"/>
            <a:ext cx="2593680" cy="333720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Елена Белова и золото Мехико-1968: 50 лет спустя">
            <a:extLst>
              <a:ext uri="{FF2B5EF4-FFF2-40B4-BE49-F238E27FC236}">
                <a16:creationId xmlns:a16="http://schemas.microsoft.com/office/drawing/2014/main" id="{BCBA80B5-6D53-4468-AAA2-6915C63C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79" y="1467022"/>
            <a:ext cx="3594642" cy="261610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76EC366-473E-496F-82EB-C081AAB6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68" y="1467021"/>
            <a:ext cx="3740412" cy="261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09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253E74-2FBB-493A-800B-3FBC4508009F}"/>
              </a:ext>
            </a:extLst>
          </p:cNvPr>
          <p:cNvSpPr/>
          <p:nvPr/>
        </p:nvSpPr>
        <p:spPr>
          <a:xfrm>
            <a:off x="964914" y="319927"/>
            <a:ext cx="1082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МНОГОКРАТНЫЕ  ОЛИМПИЙСКИЕ  ЧЕМПИОНЫ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CB5ABA-C214-4034-AAA2-E12F2FF77C2F}"/>
              </a:ext>
            </a:extLst>
          </p:cNvPr>
          <p:cNvSpPr/>
          <p:nvPr/>
        </p:nvSpPr>
        <p:spPr>
          <a:xfrm>
            <a:off x="130627" y="4396379"/>
            <a:ext cx="3468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Алекса́ндр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Васи́льевич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Медве́дь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Борец вольного стиля,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трёхкратный   олимпийский чемпион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98B36-B64C-4EEF-A5A8-CDBE745FC3D3}"/>
              </a:ext>
            </a:extLst>
          </p:cNvPr>
          <p:cNvSpPr/>
          <p:nvPr/>
        </p:nvSpPr>
        <p:spPr>
          <a:xfrm>
            <a:off x="4020056" y="4396379"/>
            <a:ext cx="3649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Вита́лий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Венеди́ктович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Ще́рбо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Гимнаст,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шестикратный олимпийский чемпион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10359F-5EB7-46B4-ACA5-02E7343A34DE}"/>
              </a:ext>
            </a:extLst>
          </p:cNvPr>
          <p:cNvSpPr/>
          <p:nvPr/>
        </p:nvSpPr>
        <p:spPr>
          <a:xfrm>
            <a:off x="8090465" y="4396379"/>
            <a:ext cx="34930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Серге́й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Анато́льевич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Марты́нов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Пулевая стрельба 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олимпийский чемпион, двукратный бронзовый призёр Олимпийских игр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15F6C50-E1FF-498A-AB5C-E36F02CE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0" y="946526"/>
            <a:ext cx="2439089" cy="344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E929EA5-C68D-4164-8841-804BA8F6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32" y="1152107"/>
            <a:ext cx="2684488" cy="3174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Сергей Мартынов завоевал первое олимпийское &quot;золото&quot; для Беларуси на Играх  в Лондоне | Интерфакс-Запад: новости Беларуси и мира">
            <a:extLst>
              <a:ext uri="{FF2B5EF4-FFF2-40B4-BE49-F238E27FC236}">
                <a16:creationId xmlns:a16="http://schemas.microsoft.com/office/drawing/2014/main" id="{268A1FD9-0CEB-4BCB-925A-FFE2698BF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9"/>
          <a:stretch/>
        </p:blipFill>
        <p:spPr bwMode="auto">
          <a:xfrm>
            <a:off x="8540020" y="1152107"/>
            <a:ext cx="2432404" cy="3174924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5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BC6834-6DDF-43B3-8816-002E9F1E0A82}"/>
              </a:ext>
            </a:extLst>
          </p:cNvPr>
          <p:cNvSpPr/>
          <p:nvPr/>
        </p:nvSpPr>
        <p:spPr>
          <a:xfrm>
            <a:off x="964914" y="319927"/>
            <a:ext cx="1082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МНОГОКРАТНЫЕ  ОЛИМПИЙСКИЕ  ЧЕМПИОНЫ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ABD1B-470A-487B-AD59-50FB708D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32" y="908992"/>
            <a:ext cx="2343201" cy="3716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3916F-1746-4114-A145-F321FC4CBC54}"/>
              </a:ext>
            </a:extLst>
          </p:cNvPr>
          <p:cNvSpPr/>
          <p:nvPr/>
        </p:nvSpPr>
        <p:spPr>
          <a:xfrm>
            <a:off x="964914" y="4625278"/>
            <a:ext cx="43192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Волчецкая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, Елена Владимировна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Четырёхкратная чемпионка  в опорном прыжке, двукратная чемпионка  в упражнениях на бревне. Уроженка города Гродно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E1F3F2-851A-4F80-B53F-9FABD2B906E8}"/>
              </a:ext>
            </a:extLst>
          </p:cNvPr>
          <p:cNvSpPr/>
          <p:nvPr/>
        </p:nvSpPr>
        <p:spPr>
          <a:xfrm>
            <a:off x="6301563" y="4625278"/>
            <a:ext cx="52133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О́льга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Валенти́новна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Ко́рбут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Четырёхкратная олимпийская чемпионка в спортивной гимнастке.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Уроженка города Гродно</a:t>
            </a: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12E525D-C2C6-4758-81D8-7E11FF8E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67" y="1199809"/>
            <a:ext cx="4583722" cy="2981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8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537186-FF12-4F14-8CE5-87B1C22592B2}"/>
              </a:ext>
            </a:extLst>
          </p:cNvPr>
          <p:cNvSpPr/>
          <p:nvPr/>
        </p:nvSpPr>
        <p:spPr>
          <a:xfrm>
            <a:off x="844402" y="532095"/>
            <a:ext cx="1050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ОЛИМПИЙСКИЕ    ЧЕМПИОНЫ   ГРОДНЕНЩИНЫ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8F6739-EAAC-41E9-9C84-6AA84E03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31" y="1365756"/>
            <a:ext cx="2434186" cy="360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C5D658C-08C7-496C-911F-9E03B203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45" y="1365756"/>
            <a:ext cx="2760182" cy="367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6CA7730-7AF6-4153-B735-8798A067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36" y="1412919"/>
            <a:ext cx="2903519" cy="3629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178E46-5B40-4A1D-8559-DAE066C9B796}"/>
              </a:ext>
            </a:extLst>
          </p:cNvPr>
          <p:cNvSpPr/>
          <p:nvPr/>
        </p:nvSpPr>
        <p:spPr>
          <a:xfrm>
            <a:off x="755845" y="5081038"/>
            <a:ext cx="3421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Иван  Иванович 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Едешко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Баскетболист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4293CE-7729-4D2E-9815-9FF3722F4771}"/>
              </a:ext>
            </a:extLst>
          </p:cNvPr>
          <p:cNvSpPr/>
          <p:nvPr/>
        </p:nvSpPr>
        <p:spPr>
          <a:xfrm>
            <a:off x="5033990" y="5042318"/>
            <a:ext cx="27601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Владимир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Вацлавович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Романовский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Гребля на байдарках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434190-5331-4977-A587-37A4F6FF74EA}"/>
              </a:ext>
            </a:extLst>
          </p:cNvPr>
          <p:cNvSpPr/>
          <p:nvPr/>
        </p:nvSpPr>
        <p:spPr>
          <a:xfrm>
            <a:off x="8536918" y="5074545"/>
            <a:ext cx="30433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Андрей Станиславович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Барбашинский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Гандбол</a:t>
            </a:r>
          </a:p>
        </p:txBody>
      </p:sp>
    </p:spTree>
    <p:extLst>
      <p:ext uri="{BB962C8B-B14F-4D97-AF65-F5344CB8AC3E}">
        <p14:creationId xmlns:p14="http://schemas.microsoft.com/office/powerpoint/2010/main" val="181868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2C4200-772C-4BA7-9953-F48435CE9658}"/>
              </a:ext>
            </a:extLst>
          </p:cNvPr>
          <p:cNvSpPr/>
          <p:nvPr/>
        </p:nvSpPr>
        <p:spPr>
          <a:xfrm>
            <a:off x="844402" y="532095"/>
            <a:ext cx="1050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ОЛИМПИЙСКИЕ    ЧЕМПИОНЫ   ГРОДНЕНЩИНЫ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1714F-F4E7-4CBB-905C-D8719E93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35" y="1342361"/>
            <a:ext cx="2655710" cy="353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s59.radikal.ru/i163/1103/12/51f0db1e8766.jpg">
            <a:extLst>
              <a:ext uri="{FF2B5EF4-FFF2-40B4-BE49-F238E27FC236}">
                <a16:creationId xmlns:a16="http://schemas.microsoft.com/office/drawing/2014/main" id="{1B39AC25-9D43-45EB-ABA1-61744D462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/>
          <a:stretch/>
        </p:blipFill>
        <p:spPr bwMode="auto">
          <a:xfrm>
            <a:off x="4852832" y="1483567"/>
            <a:ext cx="2655709" cy="344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dic.academic.ru/pictures/wiki/files/71/Gorlukovich.jpg">
            <a:extLst>
              <a:ext uri="{FF2B5EF4-FFF2-40B4-BE49-F238E27FC236}">
                <a16:creationId xmlns:a16="http://schemas.microsoft.com/office/drawing/2014/main" id="{900EE33D-9AEE-4B36-976D-A675D552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53" y="1574140"/>
            <a:ext cx="2487445" cy="326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B59A88-AC74-474F-A2D1-6A4242EA4D7D}"/>
              </a:ext>
            </a:extLst>
          </p:cNvPr>
          <p:cNvSpPr/>
          <p:nvPr/>
        </p:nvSpPr>
        <p:spPr>
          <a:xfrm>
            <a:off x="1076535" y="4930729"/>
            <a:ext cx="2571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Ирина</a:t>
            </a:r>
            <a:r>
              <a:rPr lang="ru-RU" sz="2400" b="1" dirty="0">
                <a:solidFill>
                  <a:srgbClr val="FF0000"/>
                </a:solidFill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Олеговна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Шилова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Стрельба</a:t>
            </a:r>
            <a:endParaRPr lang="ru-RU" sz="1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B1CB00-E021-449C-9AA8-18B085A7D64E}"/>
              </a:ext>
            </a:extLst>
          </p:cNvPr>
          <p:cNvSpPr/>
          <p:nvPr/>
        </p:nvSpPr>
        <p:spPr>
          <a:xfrm>
            <a:off x="4538707" y="4930729"/>
            <a:ext cx="36005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Яни́на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Дисла́вовна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Провалинская-Коро́льчик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Толкательница ядра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6E7847-4B04-4EF3-8A41-604DCC08CAB8}"/>
              </a:ext>
            </a:extLst>
          </p:cNvPr>
          <p:cNvSpPr/>
          <p:nvPr/>
        </p:nvSpPr>
        <p:spPr>
          <a:xfrm>
            <a:off x="8399689" y="4930729"/>
            <a:ext cx="34083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Серге́й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Вади́мович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Горлуко́вич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Футболист, защитник</a:t>
            </a:r>
          </a:p>
        </p:txBody>
      </p:sp>
    </p:spTree>
    <p:extLst>
      <p:ext uri="{BB962C8B-B14F-4D97-AF65-F5344CB8AC3E}">
        <p14:creationId xmlns:p14="http://schemas.microsoft.com/office/powerpoint/2010/main" val="59774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B0A940-5088-42A5-AFCD-A31E3B48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71" y="1605608"/>
            <a:ext cx="4023320" cy="40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C803F1-05FF-4B68-BC3D-0D3C9F33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5608"/>
            <a:ext cx="4710950" cy="40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59E09A-7857-4153-9075-3CC2140822C0}"/>
              </a:ext>
            </a:extLst>
          </p:cNvPr>
          <p:cNvSpPr/>
          <p:nvPr/>
        </p:nvSpPr>
        <p:spPr>
          <a:xfrm>
            <a:off x="3010625" y="633874"/>
            <a:ext cx="6731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Lemon Tuesday" panose="02000506040000020004" pitchFamily="2" charset="-52"/>
              </a:rPr>
              <a:t>РОДИНА   ДРЕВНЯЯ    ГРЕЦИЯ</a:t>
            </a:r>
          </a:p>
        </p:txBody>
      </p:sp>
    </p:spTree>
    <p:extLst>
      <p:ext uri="{BB962C8B-B14F-4D97-AF65-F5344CB8AC3E}">
        <p14:creationId xmlns:p14="http://schemas.microsoft.com/office/powerpoint/2010/main" val="83906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1C36FE-3286-4C27-93BC-B30E748F7026}"/>
              </a:ext>
            </a:extLst>
          </p:cNvPr>
          <p:cNvSpPr/>
          <p:nvPr/>
        </p:nvSpPr>
        <p:spPr>
          <a:xfrm>
            <a:off x="844402" y="532095"/>
            <a:ext cx="1050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ОЛИМПИЙСКИЕ    ЧЕМПИОНЫ   ГРОДНЕНЩИНЫ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94D26-F941-47DE-9C73-222EAC20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27" y="1455038"/>
            <a:ext cx="2740471" cy="369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475DB1-9D83-4C47-B49F-5D4109F386D0}"/>
              </a:ext>
            </a:extLst>
          </p:cNvPr>
          <p:cNvSpPr/>
          <p:nvPr/>
        </p:nvSpPr>
        <p:spPr>
          <a:xfrm>
            <a:off x="1044652" y="5054718"/>
            <a:ext cx="2845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Александр Николаевич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Курлович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Тяжёлоатлет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0E85F9-9B21-49CC-BFEC-2F8216982297}"/>
              </a:ext>
            </a:extLst>
          </p:cNvPr>
          <p:cNvSpPr/>
          <p:nvPr/>
        </p:nvSpPr>
        <p:spPr>
          <a:xfrm>
            <a:off x="4767523" y="5054718"/>
            <a:ext cx="31107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Константин Леонидович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Лукашик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Стрельба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AD3C25-34A7-412D-9648-F61965185708}"/>
              </a:ext>
            </a:extLst>
          </p:cNvPr>
          <p:cNvSpPr/>
          <p:nvPr/>
        </p:nvSpPr>
        <p:spPr>
          <a:xfrm>
            <a:off x="8166465" y="5054718"/>
            <a:ext cx="3381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Андрей Петрович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Миневский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Гандболист</a:t>
            </a:r>
            <a:endParaRPr lang="ru-RU" dirty="0"/>
          </a:p>
        </p:txBody>
      </p:sp>
      <p:pic>
        <p:nvPicPr>
          <p:cNvPr id="6146" name="Picture 2" descr="КУРЛОВИЧ Александр Николаевич">
            <a:extLst>
              <a:ext uri="{FF2B5EF4-FFF2-40B4-BE49-F238E27FC236}">
                <a16:creationId xmlns:a16="http://schemas.microsoft.com/office/drawing/2014/main" id="{126C195C-697E-4D67-9019-586B20AC0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 bwMode="auto">
          <a:xfrm>
            <a:off x="988412" y="1562686"/>
            <a:ext cx="2957985" cy="349203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ЛУКАШИК Константин Леонидович">
            <a:extLst>
              <a:ext uri="{FF2B5EF4-FFF2-40B4-BE49-F238E27FC236}">
                <a16:creationId xmlns:a16="http://schemas.microsoft.com/office/drawing/2014/main" id="{620C07F3-6773-4A8C-9D53-CD222C59A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3"/>
          <a:stretch/>
        </p:blipFill>
        <p:spPr bwMode="auto">
          <a:xfrm>
            <a:off x="5032725" y="1572451"/>
            <a:ext cx="2845505" cy="346065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0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D5F317-F226-406F-A9BE-4D1DB6DA88A7}"/>
              </a:ext>
            </a:extLst>
          </p:cNvPr>
          <p:cNvSpPr/>
          <p:nvPr/>
        </p:nvSpPr>
        <p:spPr>
          <a:xfrm>
            <a:off x="424261" y="375748"/>
            <a:ext cx="1158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УЧАСТНИКИ   ОЛИМПИЙСКИХ   ИГР   СМОРГОНЩИНЫ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C901FC-976A-45A9-B787-E4205AEA97CA}"/>
              </a:ext>
            </a:extLst>
          </p:cNvPr>
          <p:cNvSpPr/>
          <p:nvPr/>
        </p:nvSpPr>
        <p:spPr>
          <a:xfrm>
            <a:off x="2132695" y="5558922"/>
            <a:ext cx="2797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Александр 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Ваховяк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Дзюдоист</a:t>
            </a:r>
          </a:p>
        </p:txBody>
      </p:sp>
      <p:pic>
        <p:nvPicPr>
          <p:cNvPr id="8194" name="Picture 2" descr="ВАХОВЯК Александр">
            <a:extLst>
              <a:ext uri="{FF2B5EF4-FFF2-40B4-BE49-F238E27FC236}">
                <a16:creationId xmlns:a16="http://schemas.microsoft.com/office/drawing/2014/main" id="{A9900E16-2ABE-4036-A395-3ED19789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70" y="1260459"/>
            <a:ext cx="2797113" cy="395144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ытикова Юлия | Спортсмены | Управление спорта и туризма Гродненского  облисполкома">
            <a:extLst>
              <a:ext uri="{FF2B5EF4-FFF2-40B4-BE49-F238E27FC236}">
                <a16:creationId xmlns:a16="http://schemas.microsoft.com/office/drawing/2014/main" id="{F7B709BC-3184-45EE-9632-BF2E8E9C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0" y="1260459"/>
            <a:ext cx="2973494" cy="39606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EFD487-5F79-4433-AA56-B46FBB78ABA6}"/>
              </a:ext>
            </a:extLst>
          </p:cNvPr>
          <p:cNvSpPr/>
          <p:nvPr/>
        </p:nvSpPr>
        <p:spPr>
          <a:xfrm>
            <a:off x="6917483" y="5374256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Юлия Сергеевна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Рытикова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Баскетболистка</a:t>
            </a:r>
            <a:endParaRPr lang="ru-RU" sz="1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15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D40C0B-9011-4FA8-9703-9484DEBF7F56}"/>
              </a:ext>
            </a:extLst>
          </p:cNvPr>
          <p:cNvSpPr/>
          <p:nvPr/>
        </p:nvSpPr>
        <p:spPr>
          <a:xfrm>
            <a:off x="3555881" y="2387991"/>
            <a:ext cx="50802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emon Tuesday" panose="02000506040000020004" pitchFamily="2" charset="-52"/>
                <a:cs typeface="Times New Roman" pitchFamily="18" charset="0"/>
              </a:rPr>
              <a:t>Поиграем?!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01179F-BD87-4682-AB28-C30C25A26F05}"/>
              </a:ext>
            </a:extLst>
          </p:cNvPr>
          <p:cNvSpPr/>
          <p:nvPr/>
        </p:nvSpPr>
        <p:spPr>
          <a:xfrm>
            <a:off x="1919857" y="6045591"/>
            <a:ext cx="4176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Перейти к презентации 2</a:t>
            </a:r>
          </a:p>
        </p:txBody>
      </p:sp>
    </p:spTree>
    <p:extLst>
      <p:ext uri="{BB962C8B-B14F-4D97-AF65-F5344CB8AC3E}">
        <p14:creationId xmlns:p14="http://schemas.microsoft.com/office/powerpoint/2010/main" val="320140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1E96DB4-E873-4DA5-9E60-3AB7231F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02" y="1241306"/>
            <a:ext cx="4299502" cy="3633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A27930-61F7-4159-BDA4-541DFEF41DE1}"/>
              </a:ext>
            </a:extLst>
          </p:cNvPr>
          <p:cNvSpPr/>
          <p:nvPr/>
        </p:nvSpPr>
        <p:spPr>
          <a:xfrm>
            <a:off x="735496" y="938490"/>
            <a:ext cx="674648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В Олимпийских играх принимали участие только свободные греки – мужчины.</a:t>
            </a:r>
            <a:endParaRPr lang="en-US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en-US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Атлеты-олимпийцы соревновались абсолютно обнаженными</a:t>
            </a:r>
            <a:r>
              <a:rPr lang="en-US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Игры проходили летом и длились 5 дней: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1 день - атлеты приносили жертвы богам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2,3,4 - состязания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5 - награждение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99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431F6D-A42E-4C9B-B1A0-85C4108BA621}"/>
              </a:ext>
            </a:extLst>
          </p:cNvPr>
          <p:cNvSpPr/>
          <p:nvPr/>
        </p:nvSpPr>
        <p:spPr>
          <a:xfrm>
            <a:off x="1888436" y="960697"/>
            <a:ext cx="91539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Первые олимпийские игры состоялись в 776 году до н.э.</a:t>
            </a:r>
          </a:p>
          <a:p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Чемпионом стал молодой пекарь по имени </a:t>
            </a:r>
            <a:r>
              <a:rPr lang="ru-RU" sz="2800" dirty="0" err="1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Корэб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, сумевший выиграть забег на 192 метра.  </a:t>
            </a:r>
          </a:p>
          <a:p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Бег был единственным видом соревнований первые 13 игр</a:t>
            </a:r>
            <a:r>
              <a:rPr lang="en-US" sz="28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0AC4D-6908-49F6-9AA3-2AC72CDB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73" y="4084983"/>
            <a:ext cx="6059363" cy="2209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6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3B90F9-25D5-4EBD-B30E-72B37FC4387A}"/>
              </a:ext>
            </a:extLst>
          </p:cNvPr>
          <p:cNvSpPr/>
          <p:nvPr/>
        </p:nvSpPr>
        <p:spPr>
          <a:xfrm>
            <a:off x="507195" y="1154826"/>
            <a:ext cx="63110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В 720 году до н.э. был добавлен так называемый "</a:t>
            </a:r>
            <a:r>
              <a:rPr lang="ru-RU" sz="2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долиходром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" - бег на 24 стадии. </a:t>
            </a:r>
          </a:p>
          <a:p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 18-й Олимпиаде появилось пятиборье, включающее бег, прыжки в длину, метание копья, метание диска и собственно борьба.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В 688 году до н.э. добавлен кулачный бой, и затем - состязание колесниц.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AEE3B-B4E7-494E-9627-7CC1EE14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26" y="1154826"/>
            <a:ext cx="4548508" cy="3790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0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0653E7-014A-4C08-8702-BF1F1AA2F644}"/>
              </a:ext>
            </a:extLst>
          </p:cNvPr>
          <p:cNvSpPr/>
          <p:nvPr/>
        </p:nvSpPr>
        <p:spPr>
          <a:xfrm>
            <a:off x="3405652" y="700396"/>
            <a:ext cx="7034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Слава победителям!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56359F-7D2D-4C57-8F49-36784309D545}"/>
              </a:ext>
            </a:extLst>
          </p:cNvPr>
          <p:cNvSpPr/>
          <p:nvPr/>
        </p:nvSpPr>
        <p:spPr>
          <a:xfrm>
            <a:off x="367029" y="2120809"/>
            <a:ext cx="45283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Награда победителям 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в Олимпии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Оливковый венок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Прижизненная статуя 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(для победителей 3 Олимпиад)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D189A1-0259-488A-BAE1-282AE2B223EC}"/>
              </a:ext>
            </a:extLst>
          </p:cNvPr>
          <p:cNvSpPr/>
          <p:nvPr/>
        </p:nvSpPr>
        <p:spPr>
          <a:xfrm>
            <a:off x="8211013" y="2243919"/>
            <a:ext cx="370891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Почести в родном городе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Пожизненная пенсия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Пожизненное питание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Освобождение от налогов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Почетное место в театре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Оливковый венок: векторная графика, изображения, рисунки | Скачать Оливковый  венок вектор на Depositphotos">
            <a:extLst>
              <a:ext uri="{FF2B5EF4-FFF2-40B4-BE49-F238E27FC236}">
                <a16:creationId xmlns:a16="http://schemas.microsoft.com/office/drawing/2014/main" id="{9D8B5A60-61B3-4C04-82DF-2638FF6EA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5826"/>
          <a:stretch/>
        </p:blipFill>
        <p:spPr bwMode="auto">
          <a:xfrm>
            <a:off x="4274626" y="1785603"/>
            <a:ext cx="3956011" cy="3544071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285841-D945-4B3E-87AF-3B61848A4F42}"/>
              </a:ext>
            </a:extLst>
          </p:cNvPr>
          <p:cNvSpPr/>
          <p:nvPr/>
        </p:nvSpPr>
        <p:spPr>
          <a:xfrm>
            <a:off x="3106869" y="573145"/>
            <a:ext cx="6120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Запрет Олимпийских игр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262AC7-2512-4AF5-99B4-FC37B8EF09DF}"/>
              </a:ext>
            </a:extLst>
          </p:cNvPr>
          <p:cNvSpPr/>
          <p:nvPr/>
        </p:nvSpPr>
        <p:spPr>
          <a:xfrm>
            <a:off x="7240355" y="2217041"/>
            <a:ext cx="47668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В 394 г. н.э. император Римской империи Феодосий </a:t>
            </a:r>
            <a:r>
              <a:rPr lang="en-US" sz="32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I 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запретил проведение Олимпийских игр.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Срыв покровов. Кто загубил античные Олимпийские игры?">
            <a:extLst>
              <a:ext uri="{FF2B5EF4-FFF2-40B4-BE49-F238E27FC236}">
                <a16:creationId xmlns:a16="http://schemas.microsoft.com/office/drawing/2014/main" id="{C6D3CD76-CE80-4F95-8ECA-11A9B9D1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5" y="1643858"/>
            <a:ext cx="6381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3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134882-C008-4D7C-9141-6E8E596AE7F3}"/>
              </a:ext>
            </a:extLst>
          </p:cNvPr>
          <p:cNvSpPr/>
          <p:nvPr/>
        </p:nvSpPr>
        <p:spPr>
          <a:xfrm>
            <a:off x="304799" y="362635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Основатель олимпийских игр современности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383E30-EAB9-4BF1-B742-980A819E17EB}"/>
              </a:ext>
            </a:extLst>
          </p:cNvPr>
          <p:cNvSpPr/>
          <p:nvPr/>
        </p:nvSpPr>
        <p:spPr>
          <a:xfrm>
            <a:off x="304799" y="2864242"/>
            <a:ext cx="6096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Пьер де Кубертен (Франция)</a:t>
            </a:r>
          </a:p>
          <a:p>
            <a:pPr lvl="0" algn="ctr" fontAlgn="base">
              <a:spcBef>
                <a:spcPts val="80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(1863-1937)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3C6602-257A-40A1-8EA3-55A472B6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36" y="1623369"/>
            <a:ext cx="4260274" cy="4560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83F9ED-232F-46E5-B20D-E6C0B191672E}"/>
              </a:ext>
            </a:extLst>
          </p:cNvPr>
          <p:cNvSpPr/>
          <p:nvPr/>
        </p:nvSpPr>
        <p:spPr>
          <a:xfrm>
            <a:off x="5798457" y="26118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Игры открылись 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6 апреля 1896 года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CDAEE9-F849-4121-A32B-A5E75098B2B8}"/>
              </a:ext>
            </a:extLst>
          </p:cNvPr>
          <p:cNvSpPr/>
          <p:nvPr/>
        </p:nvSpPr>
        <p:spPr>
          <a:xfrm>
            <a:off x="319314" y="343211"/>
            <a:ext cx="577668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Monotype Corsiva" panose="03010101010201010101" pitchFamily="66" charset="0"/>
              </a:rPr>
              <a:t>В первых современных Олимпийских играх принимали участие около трехсот спортсменов-мужчин из 12 стран. </a:t>
            </a:r>
          </a:p>
          <a:p>
            <a:endParaRPr lang="ru-RU" sz="25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500" dirty="0">
                <a:solidFill>
                  <a:srgbClr val="002060"/>
                </a:solidFill>
                <a:latin typeface="Monotype Corsiva" panose="03010101010201010101" pitchFamily="66" charset="0"/>
              </a:rPr>
              <a:t>В то время не было еще таких традиций, как Олимпийский огонь и вручение золотых медалей. </a:t>
            </a:r>
          </a:p>
          <a:p>
            <a:endParaRPr lang="ru-RU" sz="25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500" dirty="0">
                <a:solidFill>
                  <a:srgbClr val="002060"/>
                </a:solidFill>
                <a:latin typeface="Monotype Corsiva" panose="03010101010201010101" pitchFamily="66" charset="0"/>
              </a:rPr>
              <a:t>В программу вошли соревнования по девяти видам спорта: греко-римской борьбе, велосипедному спорту, гимнастике, легкой атлетике, плаванию, стрельбе, теннису, тяжелой атлетике и фехтованию.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974D4C-CC19-404A-AF36-E6AB24A4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59" y="1584621"/>
            <a:ext cx="5693397" cy="316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A9F3CE-43EC-4E4F-8CDC-854B372F91C0}"/>
              </a:ext>
            </a:extLst>
          </p:cNvPr>
          <p:cNvSpPr/>
          <p:nvPr/>
        </p:nvSpPr>
        <p:spPr>
          <a:xfrm>
            <a:off x="6875898" y="4807572"/>
            <a:ext cx="39212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Афины.  Мраморный стадион</a:t>
            </a:r>
            <a:r>
              <a:rPr lang="ru-RU" sz="2500" dirty="0">
                <a:latin typeface="Arsenal" panose="020105040602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684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597</Words>
  <Application>Microsoft Office PowerPoint</Application>
  <PresentationFormat>Широкоэкранный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Arsenal</vt:lpstr>
      <vt:lpstr>Calibri</vt:lpstr>
      <vt:lpstr>Calibri Light</vt:lpstr>
      <vt:lpstr>Lemon Tuesday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Олимпийская Академия Беларуси</dc:creator>
  <cp:lastModifiedBy>Олимпийская Академия Беларуси</cp:lastModifiedBy>
  <cp:revision>12</cp:revision>
  <dcterms:created xsi:type="dcterms:W3CDTF">2021-06-01T06:35:10Z</dcterms:created>
  <dcterms:modified xsi:type="dcterms:W3CDTF">2022-09-26T08:23:01Z</dcterms:modified>
</cp:coreProperties>
</file>